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60" r:id="rId4"/>
    <p:sldId id="261" r:id="rId5"/>
    <p:sldId id="270" r:id="rId6"/>
    <p:sldId id="271" r:id="rId7"/>
    <p:sldId id="272" r:id="rId8"/>
    <p:sldId id="273" r:id="rId9"/>
    <p:sldId id="274" r:id="rId10"/>
    <p:sldId id="275" r:id="rId11"/>
    <p:sldId id="292" r:id="rId12"/>
    <p:sldId id="276" r:id="rId13"/>
    <p:sldId id="277" r:id="rId14"/>
    <p:sldId id="279" r:id="rId15"/>
    <p:sldId id="280" r:id="rId16"/>
    <p:sldId id="281" r:id="rId17"/>
    <p:sldId id="289" r:id="rId18"/>
    <p:sldId id="293" r:id="rId19"/>
    <p:sldId id="291" r:id="rId2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67" autoAdjust="0"/>
  </p:normalViewPr>
  <p:slideViewPr>
    <p:cSldViewPr>
      <p:cViewPr varScale="1">
        <p:scale>
          <a:sx n="89" d="100"/>
          <a:sy n="89" d="100"/>
        </p:scale>
        <p:origin x="-120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o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orma livre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99F6D1D-64CA-4DA7-8C2E-7D73E2B2C63B}" type="datetimeFigureOut">
              <a:rPr lang="pt-BR"/>
              <a:pPr>
                <a:defRPr/>
              </a:pPr>
              <a:t>13/4/2016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B5FA8A2-13B4-4B52-A8E1-995E2D70D80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9D078-FFD0-43AF-A5E7-254B275F14A8}" type="datetimeFigureOut">
              <a:rPr lang="pt-BR"/>
              <a:pPr>
                <a:defRPr/>
              </a:pPr>
              <a:t>13/4/2016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95BB1-4254-439A-B2D9-4E827862E56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58D5A-22F4-4388-BDA1-ED4004E54AB2}" type="datetimeFigureOut">
              <a:rPr lang="pt-BR"/>
              <a:pPr>
                <a:defRPr/>
              </a:pPr>
              <a:t>13/4/2016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093CD-8646-42BB-BEDB-89E7F442251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7D26A-45C4-4B38-AC31-14A8989D2C40}" type="datetimeFigureOut">
              <a:rPr lang="pt-BR"/>
              <a:pPr>
                <a:defRPr/>
              </a:pPr>
              <a:t>13/4/2016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DBC5D-2DD1-44A5-B6F0-D23102E6B41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F4FFC-819E-4E6F-A5EA-BAB0B7BB2D36}" type="datetimeFigureOut">
              <a:rPr lang="pt-BR"/>
              <a:pPr>
                <a:defRPr/>
              </a:pPr>
              <a:t>13/4/2016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42C75-9C6D-4C87-8CE4-ABE9B0A9906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vis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FE129D-1876-4541-A70A-63D1C14A483C}" type="datetimeFigureOut">
              <a:rPr lang="pt-BR"/>
              <a:pPr>
                <a:defRPr/>
              </a:pPr>
              <a:t>13/4/2016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1603BE-4D4B-43BA-A9FC-ED97E613B5C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FC597B-C191-4F93-91CA-4B7A47AB491E}" type="datetimeFigureOut">
              <a:rPr lang="pt-BR"/>
              <a:pPr>
                <a:defRPr/>
              </a:pPr>
              <a:t>13/4/2016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630244-6903-4289-A195-178491D313D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4D5223-70D7-49AC-A95E-66881A138DEF}" type="datetimeFigureOut">
              <a:rPr lang="pt-BR"/>
              <a:pPr>
                <a:defRPr/>
              </a:pPr>
              <a:t>13/4/2016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B33E73-820F-4C35-842D-52760C6F8E0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4AB7AA-D6C3-49DF-B225-7A7ADA77EA3B}" type="datetimeFigureOut">
              <a:rPr lang="pt-BR"/>
              <a:pPr>
                <a:defRPr/>
              </a:pPr>
              <a:t>13/4/2016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A3D7D9-8404-483F-999C-1122EFDB476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6FA20-B05E-4DD8-8562-0C8E7A7DAA42}" type="datetimeFigureOut">
              <a:rPr lang="pt-BR"/>
              <a:pPr>
                <a:defRPr/>
              </a:pPr>
              <a:t>13/4/2016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D2B75-CFFD-4920-A69F-42A2B4EE7D9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856DC1-78E4-4313-90DF-9E8C77F15735}" type="datetimeFigureOut">
              <a:rPr lang="pt-BR"/>
              <a:pPr>
                <a:defRPr/>
              </a:pPr>
              <a:t>13/4/2016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305BD1-0683-4F32-AECA-746EC70A20F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orma livre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ivis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B6EA169-02A7-46F6-8FCA-B62519CDB0A7}" type="datetimeFigureOut">
              <a:rPr lang="pt-BR"/>
              <a:pPr>
                <a:defRPr/>
              </a:pPr>
              <a:t>13/4/2016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CF3F3CB-E263-40C1-A233-5756A0D2C68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1790CB7-E42E-4C0E-8C97-8C7B58DB0966}" type="datetimeFigureOut">
              <a:rPr lang="pt-BR"/>
              <a:pPr>
                <a:defRPr/>
              </a:pPr>
              <a:t>13/4/2016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2EA7A17-8120-4767-9382-CADD9FA9300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2" r:id="rId2"/>
    <p:sldLayoutId id="2147483758" r:id="rId3"/>
    <p:sldLayoutId id="2147483759" r:id="rId4"/>
    <p:sldLayoutId id="2147483760" r:id="rId5"/>
    <p:sldLayoutId id="2147483761" r:id="rId6"/>
    <p:sldLayoutId id="2147483753" r:id="rId7"/>
    <p:sldLayoutId id="2147483762" r:id="rId8"/>
    <p:sldLayoutId id="2147483763" r:id="rId9"/>
    <p:sldLayoutId id="2147483754" r:id="rId10"/>
    <p:sldLayoutId id="2147483755" r:id="rId11"/>
    <p:sldLayoutId id="214748375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b@saude.ms.gov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cab@saude.ms.gov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404665"/>
            <a:ext cx="8784976" cy="129614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000" dirty="0" smtClean="0"/>
              <a:t>SECRETARIA DE ESTADO DE SAÚDE - MS</a:t>
            </a:r>
            <a:br>
              <a:rPr lang="pt-BR" sz="2000" dirty="0" smtClean="0"/>
            </a:br>
            <a:r>
              <a:rPr lang="pt-BR" sz="2000" dirty="0" smtClean="0"/>
              <a:t>DIRETORIA GERAL DE ATENÇÃO À SAÚDE</a:t>
            </a:r>
            <a:endParaRPr lang="pt-BR" sz="2000" dirty="0"/>
          </a:p>
        </p:txBody>
      </p:sp>
      <p:sp>
        <p:nvSpPr>
          <p:cNvPr id="13314" name="Subtítulo 2"/>
          <p:cNvSpPr>
            <a:spLocks noGrp="1"/>
          </p:cNvSpPr>
          <p:nvPr>
            <p:ph type="subTitle" idx="1"/>
          </p:nvPr>
        </p:nvSpPr>
        <p:spPr>
          <a:xfrm>
            <a:off x="539750" y="2133600"/>
            <a:ext cx="8208963" cy="3959225"/>
          </a:xfrm>
        </p:spPr>
        <p:txBody>
          <a:bodyPr/>
          <a:lstStyle/>
          <a:p>
            <a:pPr marR="0" eaLnBrk="1" hangingPunct="1"/>
            <a:r>
              <a:rPr lang="pt-BR" b="1" smtClean="0">
                <a:solidFill>
                  <a:srgbClr val="3F1E25"/>
                </a:solidFill>
              </a:rPr>
              <a:t>POLÍTICA NACIONAL DE ATENÇÃO INTEGRAL À SAÚDE DAS PESSOAS PRIVADAS DE LIBERDADE NO SISTEMA PRISIONAL  - </a:t>
            </a:r>
            <a:r>
              <a:rPr lang="pt-BR" b="1" u="sng" smtClean="0">
                <a:solidFill>
                  <a:srgbClr val="3F1E25"/>
                </a:solidFill>
              </a:rPr>
              <a:t>PNAISP</a:t>
            </a:r>
          </a:p>
          <a:p>
            <a:pPr marR="0" eaLnBrk="1" hangingPunct="1"/>
            <a:endParaRPr lang="pt-BR" b="1" u="sng" smtClean="0"/>
          </a:p>
          <a:p>
            <a:pPr marR="0" eaLnBrk="1" hangingPunct="1"/>
            <a:endParaRPr lang="pt-BR" b="1" smtClean="0"/>
          </a:p>
          <a:p>
            <a:pPr marR="0" eaLnBrk="1" hangingPunct="1"/>
            <a:endParaRPr lang="pt-BR" b="1" smtClean="0"/>
          </a:p>
          <a:p>
            <a:pPr marR="0" eaLnBrk="1" hangingPunct="1"/>
            <a:r>
              <a:rPr lang="pt-BR" sz="1600" b="1" smtClean="0">
                <a:solidFill>
                  <a:srgbClr val="002060"/>
                </a:solidFill>
              </a:rPr>
              <a:t>penitenciaria</a:t>
            </a:r>
            <a:r>
              <a:rPr lang="pt-BR" sz="1600" b="1" smtClean="0">
                <a:solidFill>
                  <a:srgbClr val="002060"/>
                </a:solidFill>
                <a:hlinkClick r:id="rId2"/>
              </a:rPr>
              <a:t>@saude.ms.gov.br</a:t>
            </a:r>
            <a:r>
              <a:rPr lang="pt-BR" sz="1600" b="1" smtClean="0">
                <a:solidFill>
                  <a:srgbClr val="002060"/>
                </a:solidFill>
              </a:rPr>
              <a:t>  -  GERÊNCIA DE SAÚDE NO SISTEMA PRISIONAL</a:t>
            </a:r>
          </a:p>
          <a:p>
            <a:pPr marR="0" eaLnBrk="1" hangingPunct="1"/>
            <a:endParaRPr lang="pt-BR" b="1" smtClean="0"/>
          </a:p>
          <a:p>
            <a:pPr marR="0" eaLnBrk="1" hangingPunct="1"/>
            <a:endParaRPr lang="pt-BR" b="1" smtClean="0"/>
          </a:p>
          <a:p>
            <a:pPr marR="0" eaLnBrk="1" hangingPunct="1"/>
            <a:endParaRPr lang="pt-BR" b="1" smtClean="0"/>
          </a:p>
          <a:p>
            <a:pPr marR="0" eaLnBrk="1" hangingPunct="1"/>
            <a:endParaRPr lang="pt-BR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026025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pt-BR" sz="2400" b="1" smtClean="0">
                <a:solidFill>
                  <a:srgbClr val="C00000"/>
                </a:solidFill>
              </a:rPr>
              <a:t>ARTIGO Nº16 </a:t>
            </a:r>
            <a:r>
              <a:rPr lang="pt-BR" sz="2400" smtClean="0"/>
              <a:t>COMPETE AO ESTADO ATRAVÉS DA SECRETARIA ESTADUAL DE SAÚDE</a:t>
            </a:r>
          </a:p>
          <a:p>
            <a:r>
              <a:rPr lang="pt-BR" sz="1800" smtClean="0"/>
              <a:t>a) executar, no âmbito da atenção básica, as ações de promoção, proteção e recuperação da saúde da população privada de liberdade, referenciada em sua pactuação;</a:t>
            </a:r>
          </a:p>
          <a:p>
            <a:r>
              <a:rPr lang="pt-BR" sz="1800" smtClean="0"/>
              <a:t>b) coordenar e implementar a PNAISP, no âmbito do seu território, respeitando suas diretrizes e promovendo as adequações necessárias, de acordo com o perfil epidemiológico e as especificidades regionais e locais;</a:t>
            </a:r>
          </a:p>
          <a:p>
            <a:r>
              <a:rPr lang="pt-BR" sz="1800" smtClean="0"/>
              <a:t>c) elaborar o plano de ação para implementação da PNAISP junto com a Secretaria de Justiça e a Administração Penitenciária ou congêneres, considerando as questões prioritárias e as especificidades regionais, de forma contínua e articulada com o Plano de Saúde do Estado ou do Distrito Federal e instrumentos de planejamento e pactuação do SUS;</a:t>
            </a:r>
          </a:p>
          <a:p>
            <a:r>
              <a:rPr lang="pt-BR" sz="1800" smtClean="0"/>
              <a:t>d) implantar e implementar protocolos de acesso e acolhimento como instrumento de detecção precoce e seguimento de agravos, viabilizando a resolutividade no acompanhamento dos agravos diagnosticados;</a:t>
            </a:r>
          </a:p>
          <a:p>
            <a:endParaRPr lang="pt-BR" sz="1800" smtClean="0"/>
          </a:p>
          <a:p>
            <a:pPr algn="ctr" eaLnBrk="1" hangingPunct="1">
              <a:buFont typeface="Wingdings 3" pitchFamily="18" charset="2"/>
              <a:buNone/>
            </a:pPr>
            <a:endParaRPr lang="pt-BR" sz="1000" smtClean="0"/>
          </a:p>
          <a:p>
            <a:pPr eaLnBrk="1" hangingPunct="1">
              <a:buFont typeface="Wingdings 3" pitchFamily="18" charset="2"/>
              <a:buNone/>
            </a:pPr>
            <a:endParaRPr lang="pt-BR" sz="1000" smtClean="0"/>
          </a:p>
          <a:p>
            <a:pPr eaLnBrk="1" hangingPunct="1">
              <a:buFont typeface="Wingdings 3" pitchFamily="18" charset="2"/>
              <a:buNone/>
            </a:pPr>
            <a:endParaRPr lang="pt-BR" smtClean="0"/>
          </a:p>
          <a:p>
            <a:pPr eaLnBrk="1" hangingPunct="1"/>
            <a:endParaRPr lang="pt-BR" b="1" smtClean="0">
              <a:solidFill>
                <a:srgbClr val="C00000"/>
              </a:solidFill>
            </a:endParaRPr>
          </a:p>
          <a:p>
            <a:pPr eaLnBrk="1" hangingPunct="1"/>
            <a:endParaRPr lang="pt-BR" b="1" smtClean="0">
              <a:solidFill>
                <a:srgbClr val="C0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smtClean="0">
                <a:effectLst/>
              </a:rPr>
              <a:t>Secretaria Estadual de Saúde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r>
              <a:rPr lang="pt-BR" sz="2000" smtClean="0"/>
              <a:t>e) participar do financiamento para o desenvolvimento das ações e serviços em saúde de que tratam esta Portaria;</a:t>
            </a:r>
          </a:p>
          <a:p>
            <a:r>
              <a:rPr lang="pt-BR" sz="2000" smtClean="0"/>
              <a:t>f) prestar assessoria técnica e apoio institucional aos Municípios e às regiões de saúde no processo de gestão, planejamento, execução, monitoramento e avaliação da PNAISP;</a:t>
            </a:r>
          </a:p>
          <a:p>
            <a:r>
              <a:rPr lang="pt-BR" sz="2000" smtClean="0"/>
              <a:t>g) desenvolver mecanismos técnicos e estratégias organizacionais de capacitação e educação permanente dos trabalhadores da saúde para a gestão, planejamento, execução, monitoramento e avaliação de programas e ações no âmbito estadual ou distrital, consoantes a PNAISP, respeitando as diversidades locais; e</a:t>
            </a:r>
          </a:p>
          <a:p>
            <a:r>
              <a:rPr lang="pt-BR" sz="2000" smtClean="0"/>
              <a:t>h) promover, no âmbito de sua competência, as articulações intersetorial e interinstitucional necessárias à implementação das diretrizes da PNAISP, bem como a articulação do SUS na esfera estadual ou distrital.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09905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b="1" u="sng" dirty="0" smtClean="0">
                <a:solidFill>
                  <a:srgbClr val="CC0000"/>
                </a:solidFill>
                <a:latin typeface="Calibri" pitchFamily="34" charset="0"/>
              </a:rPr>
              <a:t>Classificação de serviços de saúde: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pt-BR" b="1" u="sng" dirty="0" smtClean="0">
              <a:solidFill>
                <a:srgbClr val="CC0000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b="1" dirty="0" smtClean="0">
                <a:solidFill>
                  <a:srgbClr val="000000"/>
                </a:solidFill>
                <a:latin typeface="Calibri" pitchFamily="34" charset="0"/>
              </a:rPr>
              <a:t>Unidades prisionais com até 100 custodiados</a:t>
            </a:r>
            <a:r>
              <a:rPr lang="pt-BR" dirty="0" smtClean="0">
                <a:latin typeface="Calibri" pitchFamily="34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dirty="0" smtClean="0">
                <a:solidFill>
                  <a:srgbClr val="000000"/>
                </a:solidFill>
                <a:latin typeface="Calibri" pitchFamily="34" charset="0"/>
              </a:rPr>
              <a:t>funcionamento mínimo de 6 (seis) horas semanais;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b="1" dirty="0" smtClean="0">
                <a:solidFill>
                  <a:srgbClr val="000000"/>
                </a:solidFill>
                <a:latin typeface="Calibri" pitchFamily="34" charset="0"/>
              </a:rPr>
              <a:t>Unidades prisionais entre 101 e 300 custodiados</a:t>
            </a:r>
            <a:r>
              <a:rPr lang="pt-BR" dirty="0" smtClean="0">
                <a:latin typeface="Calibri" pitchFamily="34" charset="0"/>
              </a:rPr>
              <a:t> </a:t>
            </a:r>
            <a:r>
              <a:rPr lang="pt-BR" dirty="0" smtClean="0">
                <a:solidFill>
                  <a:srgbClr val="000000"/>
                </a:solidFill>
                <a:latin typeface="Calibri" pitchFamily="34" charset="0"/>
              </a:rPr>
              <a:t>funcionamento mínimo de 20 (vinte) horas semanais;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b="1" dirty="0" smtClean="0">
                <a:solidFill>
                  <a:srgbClr val="000000"/>
                </a:solidFill>
                <a:latin typeface="Calibri" pitchFamily="34" charset="0"/>
              </a:rPr>
              <a:t>Unidades prisionais entre 301 e 700 custodiados</a:t>
            </a:r>
            <a:r>
              <a:rPr lang="pt-BR" dirty="0" smtClean="0">
                <a:latin typeface="Calibri" pitchFamily="34" charset="0"/>
              </a:rPr>
              <a:t> </a:t>
            </a:r>
            <a:r>
              <a:rPr lang="pt-BR" dirty="0" smtClean="0">
                <a:solidFill>
                  <a:srgbClr val="000000"/>
                </a:solidFill>
                <a:latin typeface="Calibri" pitchFamily="34" charset="0"/>
              </a:rPr>
              <a:t>funcionamento mínimo de 30 horas semanais.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099050"/>
          </a:xfrm>
        </p:spPr>
        <p:txBody>
          <a:bodyPr>
            <a:normAutofit/>
          </a:bodyPr>
          <a:lstStyle/>
          <a:p>
            <a:pPr eaLnBrk="1" hangingPunct="1"/>
            <a:r>
              <a:rPr lang="pt-BR" b="1" smtClean="0">
                <a:solidFill>
                  <a:srgbClr val="CC0000"/>
                </a:solidFill>
              </a:rPr>
              <a:t>Modalidades de equipes multiprofissionais</a:t>
            </a:r>
            <a:r>
              <a:rPr lang="pt-BR" b="1" smtClean="0"/>
              <a:t> </a:t>
            </a:r>
          </a:p>
          <a:p>
            <a:pPr eaLnBrk="1" hangingPunct="1"/>
            <a:endParaRPr lang="pt-BR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BR" b="1" smtClean="0">
                <a:solidFill>
                  <a:srgbClr val="000000"/>
                </a:solidFill>
                <a:latin typeface="Calibri" pitchFamily="34" charset="0"/>
              </a:rPr>
              <a:t>Equipe de Atenção Básica Prisional tipo I</a:t>
            </a:r>
            <a:r>
              <a:rPr lang="pt-BR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BR" b="1" smtClean="0">
                <a:solidFill>
                  <a:srgbClr val="000000"/>
                </a:solidFill>
                <a:latin typeface="Calibri" pitchFamily="34" charset="0"/>
              </a:rPr>
              <a:t>Equipe de Atenção Básica Prisional tipo I</a:t>
            </a:r>
            <a:r>
              <a:rPr lang="pt-BR" smtClean="0">
                <a:latin typeface="Calibri" pitchFamily="34" charset="0"/>
              </a:rPr>
              <a:t> </a:t>
            </a:r>
            <a:r>
              <a:rPr lang="pt-BR" b="1" smtClean="0">
                <a:latin typeface="Calibri" pitchFamily="34" charset="0"/>
              </a:rPr>
              <a:t>com saúde mental</a:t>
            </a:r>
            <a:endParaRPr lang="pt-BR" b="1" smtClean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BR" b="1" smtClean="0">
                <a:solidFill>
                  <a:srgbClr val="000000"/>
                </a:solidFill>
                <a:latin typeface="Calibri" pitchFamily="34" charset="0"/>
              </a:rPr>
              <a:t>Equipe de Atenção Básica Prisional tipo II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BR" b="1" smtClean="0">
                <a:solidFill>
                  <a:srgbClr val="000000"/>
                </a:solidFill>
                <a:latin typeface="Calibri" pitchFamily="34" charset="0"/>
              </a:rPr>
              <a:t>Equipe de Atenção Básica Prisional tipo II</a:t>
            </a:r>
            <a:r>
              <a:rPr lang="pt-BR" smtClean="0">
                <a:latin typeface="Calibri" pitchFamily="34" charset="0"/>
              </a:rPr>
              <a:t> </a:t>
            </a:r>
            <a:r>
              <a:rPr lang="pt-BR" b="1" smtClean="0">
                <a:latin typeface="Calibri" pitchFamily="34" charset="0"/>
              </a:rPr>
              <a:t>com saúde mental</a:t>
            </a:r>
            <a:endParaRPr lang="pt-BR" b="1" smtClean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BR" b="1" smtClean="0">
                <a:solidFill>
                  <a:srgbClr val="000000"/>
                </a:solidFill>
                <a:latin typeface="Calibri" pitchFamily="34" charset="0"/>
              </a:rPr>
              <a:t>Equipe de Atenção Básica Prisional tipo III</a:t>
            </a:r>
          </a:p>
          <a:p>
            <a:pPr eaLnBrk="1" hangingPunct="1"/>
            <a:endParaRPr lang="pt-BR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02602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2800" b="1" u="sng" dirty="0" smtClean="0">
                <a:solidFill>
                  <a:srgbClr val="CC0000"/>
                </a:solidFill>
                <a:latin typeface="Calibri" pitchFamily="34" charset="0"/>
              </a:rPr>
              <a:t>Oferta de ações e serviços: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2800" b="1" u="sng" dirty="0" smtClean="0">
              <a:solidFill>
                <a:srgbClr val="CC0000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 smtClean="0">
                <a:solidFill>
                  <a:srgbClr val="000000"/>
                </a:solidFill>
                <a:latin typeface="Calibri" pitchFamily="34" charset="0"/>
              </a:rPr>
              <a:t>A atenção básica será ofertada por meio das equipes de atenção básica de Unidade Básica de Saúde definida no território ou Equipes de Saúde no Sistema Prisional (ESP);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 smtClean="0">
                <a:solidFill>
                  <a:srgbClr val="000000"/>
                </a:solidFill>
                <a:latin typeface="Calibri" pitchFamily="34" charset="0"/>
              </a:rPr>
              <a:t> A oferta das demais ações e serviços de saúde deverá ser prevista e pactuada na Rede de Atenção à Saúde(RAS).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0260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pt-BR" sz="2800" smtClean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r>
              <a:rPr lang="pt-BR" sz="2800" smtClean="0">
                <a:solidFill>
                  <a:srgbClr val="000000"/>
                </a:solidFill>
                <a:latin typeface="Calibri" pitchFamily="34" charset="0"/>
              </a:rPr>
              <a:t>Os serviços de saúde no sistema prisional devem estar integrados a uma Unidade Básica de Saúde (UBS) no município-sede e </a:t>
            </a:r>
            <a:r>
              <a:rPr lang="pt-BR" sz="2800" smtClean="0">
                <a:solidFill>
                  <a:srgbClr val="CC0000"/>
                </a:solidFill>
                <a:latin typeface="Calibri" pitchFamily="34" charset="0"/>
              </a:rPr>
              <a:t>poderão ser alocados profissionais da rede local do SUS para composição dos serviços e das equipes</a:t>
            </a:r>
            <a:r>
              <a:rPr lang="pt-BR" sz="2800" smtClean="0">
                <a:solidFill>
                  <a:srgbClr val="000000"/>
                </a:solidFill>
                <a:latin typeface="Calibri" pitchFamily="34" charset="0"/>
              </a:rPr>
              <a:t>, desde que devidamente cadastrados no Cadastro Nacional de Estabelecimento de Saúde - CNES.</a:t>
            </a:r>
          </a:p>
          <a:p>
            <a:pPr eaLnBrk="1" hangingPunct="1"/>
            <a:endParaRPr lang="pt-BR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0990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200" b="1" u="sng" dirty="0" smtClean="0">
                <a:solidFill>
                  <a:srgbClr val="CC0000"/>
                </a:solidFill>
                <a:latin typeface="Calibri" pitchFamily="34" charset="0"/>
              </a:rPr>
              <a:t>Incentivo Financeiro e participação dos estados no financiamento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3200" b="1" dirty="0" smtClean="0">
              <a:solidFill>
                <a:srgbClr val="CC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3200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200" dirty="0" smtClean="0">
                <a:solidFill>
                  <a:srgbClr val="000000"/>
                </a:solidFill>
                <a:latin typeface="Calibri" pitchFamily="34" charset="0"/>
              </a:rPr>
              <a:t>O valor do incentivo financeiro de custeio para as ações e serviços de saúde da PNAISP será calculado de acordo com a classificação e o número de equipes de cada serviço habilitado.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495458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3600" b="1" u="sng" smtClean="0">
                <a:solidFill>
                  <a:srgbClr val="000000"/>
                </a:solidFill>
                <a:latin typeface="Calibri" pitchFamily="34" charset="0"/>
              </a:rPr>
              <a:t>Período de transição: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3600" b="1" u="sng" smtClean="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b="1" smtClean="0">
                <a:solidFill>
                  <a:srgbClr val="FF0000"/>
                </a:solidFill>
                <a:latin typeface="Calibri" pitchFamily="34" charset="0"/>
              </a:rPr>
              <a:t>até 31 de dezembro de 2016</a:t>
            </a:r>
            <a:endParaRPr lang="pt-BR" b="1" smtClean="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mtClean="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800" smtClean="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800" smtClean="0">
                <a:solidFill>
                  <a:srgbClr val="000000"/>
                </a:solidFill>
                <a:latin typeface="Calibri" pitchFamily="34" charset="0"/>
              </a:rPr>
              <a:t>os efeitos da Portaria Interministerial nº 1.777/GM/MS, de 9 de setembro de 2003,permanecerão para fins de continuidade da manutenção dos serviços de saúde no sistema prisional durante o período de transição para implantação da PNAISP pelos gestores</a:t>
            </a:r>
          </a:p>
          <a:p>
            <a:pPr marL="0" indent="0" eaLnBrk="1" hangingPunct="1">
              <a:lnSpc>
                <a:spcPct val="90000"/>
              </a:lnSpc>
            </a:pPr>
            <a:endParaRPr lang="pt-BR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  <p:sp>
        <p:nvSpPr>
          <p:cNvPr id="30723" name="AutoShape 4"/>
          <p:cNvSpPr>
            <a:spLocks noChangeArrowheads="1"/>
          </p:cNvSpPr>
          <p:nvPr/>
        </p:nvSpPr>
        <p:spPr bwMode="auto">
          <a:xfrm>
            <a:off x="5292725" y="2349500"/>
            <a:ext cx="733425" cy="1214438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pt-BR"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575" name="Group 639"/>
          <p:cNvGraphicFramePr>
            <a:graphicFrameLocks noGrp="1"/>
          </p:cNvGraphicFramePr>
          <p:nvPr>
            <p:ph idx="1"/>
          </p:nvPr>
        </p:nvGraphicFramePr>
        <p:xfrm>
          <a:off x="179388" y="333375"/>
          <a:ext cx="8785225" cy="6126163"/>
        </p:xfrm>
        <a:graphic>
          <a:graphicData uri="http://schemas.openxmlformats.org/drawingml/2006/table">
            <a:tbl>
              <a:tblPr/>
              <a:tblGrid>
                <a:gridCol w="2160587"/>
                <a:gridCol w="1368425"/>
                <a:gridCol w="1368425"/>
                <a:gridCol w="1223963"/>
                <a:gridCol w="1223962"/>
                <a:gridCol w="1439863"/>
              </a:tblGrid>
              <a:tr h="223838">
                <a:tc rowSpan="2"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MUNICÍPIO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REPASSE FEDERAL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REPASSE ESTADUAL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REPASSE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ANASTACIO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51.264,50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22.556,38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2.050,58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75.871,46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BELA VISTA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70.087,38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31.857,90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15.291,84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2.548,64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119.785,76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BRASILANDIA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123.034,80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51.264,50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24.606,96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4.101,16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203.007,42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CAMAPUÃ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194.744,76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81.143,65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38.949,00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6.491,50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321.328,91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CAMPO GRANDE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349.612,67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158.914,85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76.279,20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12.713,20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597.519,92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CASSILÂNDIA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526.395,60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216.181,50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103.767,12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17.294,92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863.639,14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CHAPADÃO DO SUL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65.734,13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29.879,15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14.342,04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2.390,34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112.345,66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COSTA RICA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71.709,96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29.879,15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14.342,04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2.390,34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118.321,49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COXIM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276.551,66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125.705,30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60.338,52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10.056,42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472.651,90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DOIS IRMÃOS DO BURITI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527.884,93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234.793,15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112.700,76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18.783,46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894.162,30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IGUATEMI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57.027,63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25.921,65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12.442,44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2.073,74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97.465,46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IVINHEMA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71.709,96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29.879,15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14.342,04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2.390,34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118.321,49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JARDIM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175.244,09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90.609,96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28.681,65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5.536,66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300.072,36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MUNDO NOVO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61.380,88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27.900,40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13.392,24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2.232,04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104.905,56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NOVA ANDRADINA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62.211,96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25.921,65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12.442,44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2.073,74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102.649,79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RIO BRILHANTE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131.533,84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70.396,15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33.790,20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5.635,70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241.355,89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SÃO GABRIEL D'OESTE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172.730,76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70.396,15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33.790,20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5.631,70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282.548,81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2.988.859,51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1.300.644,26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632.055,07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104.394,48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5.025.953,32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z="2800" b="1" smtClean="0">
              <a:solidFill>
                <a:srgbClr val="002060"/>
              </a:solidFill>
              <a:hlinkClick r:id="rId2"/>
            </a:endParaRPr>
          </a:p>
          <a:p>
            <a:pPr eaLnBrk="1" hangingPunct="1"/>
            <a:r>
              <a:rPr lang="pt-BR" sz="2800" b="1" smtClean="0">
                <a:solidFill>
                  <a:schemeClr val="hlink"/>
                </a:solidFill>
              </a:rPr>
              <a:t>penitenciaria@saúde.ms.gov.br </a:t>
            </a:r>
          </a:p>
          <a:p>
            <a:pPr eaLnBrk="1" hangingPunct="1">
              <a:buFont typeface="Wingdings 3" pitchFamily="18" charset="2"/>
              <a:buNone/>
            </a:pPr>
            <a:endParaRPr lang="pt-BR" sz="2800" b="1" smtClean="0">
              <a:solidFill>
                <a:schemeClr val="hlink"/>
              </a:solidFill>
            </a:endParaRPr>
          </a:p>
          <a:p>
            <a:pPr eaLnBrk="1" hangingPunct="1"/>
            <a:r>
              <a:rPr lang="pt-BR" sz="2400" b="1" smtClean="0">
                <a:solidFill>
                  <a:srgbClr val="002060"/>
                </a:solidFill>
              </a:rPr>
              <a:t>GERÊNCIA DE SAÚDE NO SISTEMA PRISIONAL</a:t>
            </a:r>
          </a:p>
          <a:p>
            <a:pPr eaLnBrk="1" hangingPunct="1">
              <a:buFont typeface="Wingdings 3" pitchFamily="18" charset="2"/>
              <a:buNone/>
            </a:pPr>
            <a:endParaRPr lang="pt-BR" sz="2400" b="1" smtClean="0">
              <a:solidFill>
                <a:srgbClr val="002060"/>
              </a:solidFill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pt-BR" sz="2400" b="1" smtClean="0">
                <a:solidFill>
                  <a:srgbClr val="002060"/>
                </a:solidFill>
              </a:rPr>
              <a:t>FONE: 67 – 3318.1738</a:t>
            </a:r>
          </a:p>
          <a:p>
            <a:pPr eaLnBrk="1" hangingPunct="1">
              <a:buFont typeface="Wingdings 3" pitchFamily="18" charset="2"/>
              <a:buNone/>
            </a:pPr>
            <a:endParaRPr lang="pt-BR" sz="2400" b="1" smtClean="0">
              <a:solidFill>
                <a:srgbClr val="002060"/>
              </a:solidFill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pt-BR" sz="2400" b="1" i="1" smtClean="0">
                <a:solidFill>
                  <a:srgbClr val="002060"/>
                </a:solidFill>
              </a:rPr>
              <a:t>Luciane Andreatta e ou Vânia Regina Batista</a:t>
            </a:r>
          </a:p>
          <a:p>
            <a:pPr eaLnBrk="1" hangingPunct="1">
              <a:buFont typeface="Wingdings 3" pitchFamily="18" charset="2"/>
              <a:buNone/>
            </a:pPr>
            <a:endParaRPr lang="pt-BR" sz="240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CONTATO</a:t>
            </a:r>
            <a:endParaRPr 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pt-BR" sz="280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pt-BR" sz="2800" smtClean="0">
                <a:solidFill>
                  <a:srgbClr val="C00000"/>
                </a:solidFill>
              </a:rPr>
              <a:t>PORTARIA INTERMINISTERIAL Nº 1777, DE 09 DE SETEMBRO DE 2003</a:t>
            </a:r>
          </a:p>
          <a:p>
            <a:pPr eaLnBrk="1" hangingPunct="1">
              <a:buFont typeface="Wingdings 3" pitchFamily="18" charset="2"/>
              <a:buNone/>
            </a:pPr>
            <a:endParaRPr lang="pt-BR" sz="280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pt-BR" sz="2800" smtClean="0">
                <a:solidFill>
                  <a:srgbClr val="C00000"/>
                </a:solidFill>
              </a:rPr>
              <a:t>PNSSP – PLANO NACIONAL DE SAÚDE NO SISTEMA PRISIONAL</a:t>
            </a:r>
          </a:p>
          <a:p>
            <a:pPr eaLnBrk="1" hangingPunct="1">
              <a:buFont typeface="Wingdings 3" pitchFamily="18" charset="2"/>
              <a:buNone/>
            </a:pPr>
            <a:endParaRPr lang="pt-BR" sz="280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pt-BR" sz="2800" smtClean="0">
                <a:solidFill>
                  <a:srgbClr val="C00000"/>
                </a:solidFill>
              </a:rPr>
              <a:t>PLANO OPERATIVO ESTADUAL -  PO  </a:t>
            </a:r>
          </a:p>
          <a:p>
            <a:pPr eaLnBrk="1" hangingPunct="1">
              <a:buFont typeface="Wingdings" pitchFamily="2" charset="2"/>
              <a:buChar char="v"/>
            </a:pPr>
            <a:endParaRPr lang="pt-BR" sz="2800" smtClean="0">
              <a:solidFill>
                <a:srgbClr val="C00000"/>
              </a:solidFill>
            </a:endParaRPr>
          </a:p>
          <a:p>
            <a:pPr eaLnBrk="1" hangingPunct="1">
              <a:buFont typeface="Wingdings 3" pitchFamily="18" charset="2"/>
              <a:buNone/>
            </a:pPr>
            <a:endParaRPr lang="pt-BR" sz="280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Char char="v"/>
            </a:pPr>
            <a:endParaRPr lang="pt-BR" sz="280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Char char="v"/>
            </a:pPr>
            <a:endParaRPr lang="pt-BR" sz="2800" smtClean="0">
              <a:solidFill>
                <a:srgbClr val="C00000"/>
              </a:solidFill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3"/>
          <p:cNvSpPr>
            <a:spLocks noGrp="1"/>
          </p:cNvSpPr>
          <p:nvPr>
            <p:ph idx="1"/>
          </p:nvPr>
        </p:nvSpPr>
        <p:spPr>
          <a:xfrm>
            <a:off x="468313" y="404813"/>
            <a:ext cx="8229600" cy="590550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pt-BR" sz="2800" smtClean="0">
              <a:solidFill>
                <a:srgbClr val="C00000"/>
              </a:solidFill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pt-BR" sz="2400" u="sng" smtClean="0"/>
              <a:t>DOCUMENTAÇÕES RELEVANTES</a:t>
            </a:r>
          </a:p>
          <a:p>
            <a:pPr eaLnBrk="1" hangingPunct="1"/>
            <a:r>
              <a:rPr lang="pt-BR" sz="2800" smtClean="0">
                <a:solidFill>
                  <a:srgbClr val="C00000"/>
                </a:solidFill>
              </a:rPr>
              <a:t> </a:t>
            </a:r>
            <a:r>
              <a:rPr lang="pt-BR" sz="2000" b="1" smtClean="0">
                <a:solidFill>
                  <a:srgbClr val="C00000"/>
                </a:solidFill>
              </a:rPr>
              <a:t>PORTARIA INTERMINISTERIAL Nº 1 ,DE 02 DE JANEIRO DE 2014 - </a:t>
            </a:r>
            <a:r>
              <a:rPr lang="pt-BR" sz="1800" b="1" i="1" smtClean="0"/>
              <a:t>I</a:t>
            </a:r>
            <a:r>
              <a:rPr lang="pt-BR" sz="1800" i="1" smtClean="0"/>
              <a:t>NSTITUI A “POLÍTICA NACIONAL NO DE ATENÇÃO À SAÚDE DAS PESSOAS PRIVADAS DE LIBEDADE NO SISTEMA PRISIONAL - </a:t>
            </a:r>
            <a:r>
              <a:rPr lang="pt-BR" sz="1800" b="1" i="1" u="sng" smtClean="0"/>
              <a:t>PNAISP</a:t>
            </a:r>
            <a:r>
              <a:rPr lang="pt-BR" sz="1800" i="1" smtClean="0"/>
              <a:t>  NO ÂMBITO SUS”;</a:t>
            </a:r>
          </a:p>
          <a:p>
            <a:pPr eaLnBrk="1" hangingPunct="1">
              <a:buFont typeface="Wingdings 3" pitchFamily="18" charset="2"/>
              <a:buNone/>
            </a:pPr>
            <a:endParaRPr lang="pt-BR" sz="1800" i="1" smtClean="0"/>
          </a:p>
          <a:p>
            <a:pPr eaLnBrk="1" hangingPunct="1"/>
            <a:r>
              <a:rPr lang="pt-BR" sz="2000" smtClean="0">
                <a:solidFill>
                  <a:schemeClr val="accent2"/>
                </a:solidFill>
              </a:rPr>
              <a:t>PORTARIA INSTERMINISTERIAL nº 482, DE 01 DE ABRIL DE 2014 – </a:t>
            </a:r>
            <a:r>
              <a:rPr lang="pt-BR" sz="2000" smtClean="0"/>
              <a:t>“</a:t>
            </a:r>
            <a:r>
              <a:rPr lang="pt-BR" sz="2000" i="1" smtClean="0"/>
              <a:t>Institui </a:t>
            </a:r>
            <a:r>
              <a:rPr lang="pt-BR" sz="2000" b="1" i="1" smtClean="0"/>
              <a:t>normas para a operacionalização</a:t>
            </a:r>
            <a:r>
              <a:rPr lang="pt-BR" sz="2000" i="1" smtClean="0"/>
              <a:t> da PNAISP no âmbito do SUS”;</a:t>
            </a:r>
          </a:p>
          <a:p>
            <a:pPr eaLnBrk="1" hangingPunct="1">
              <a:buFont typeface="Wingdings 3" pitchFamily="18" charset="2"/>
              <a:buNone/>
            </a:pPr>
            <a:endParaRPr lang="pt-BR" sz="2000" i="1" smtClean="0"/>
          </a:p>
          <a:p>
            <a:pPr eaLnBrk="1" hangingPunct="1"/>
            <a:r>
              <a:rPr lang="pt-BR" sz="2000" smtClean="0">
                <a:solidFill>
                  <a:schemeClr val="accent2"/>
                </a:solidFill>
              </a:rPr>
              <a:t>Nota Técnica DAPES/SISPE de 09/01/2015</a:t>
            </a:r>
            <a:r>
              <a:rPr lang="pt-BR" sz="2000" smtClean="0"/>
              <a:t> – “</a:t>
            </a:r>
            <a:r>
              <a:rPr lang="pt-BR" sz="2000" i="1" smtClean="0"/>
              <a:t>Orienta sobre a utilização dos recursos”;</a:t>
            </a:r>
          </a:p>
          <a:p>
            <a:pPr eaLnBrk="1" hangingPunct="1">
              <a:buFont typeface="Wingdings 3" pitchFamily="18" charset="2"/>
              <a:buNone/>
            </a:pPr>
            <a:endParaRPr lang="pt-BR" sz="2000" i="1" smtClean="0"/>
          </a:p>
          <a:p>
            <a:pPr eaLnBrk="1" hangingPunct="1"/>
            <a:r>
              <a:rPr lang="pt-BR" sz="2000" i="1" smtClean="0">
                <a:solidFill>
                  <a:schemeClr val="accent2"/>
                </a:solidFill>
              </a:rPr>
              <a:t>Plano de ação estadual</a:t>
            </a:r>
            <a:r>
              <a:rPr lang="pt-BR" sz="2000" i="1" smtClean="0"/>
              <a:t> – “ diário oficial Nº 8814, de 05/12/2014.”</a:t>
            </a:r>
          </a:p>
          <a:p>
            <a:pPr eaLnBrk="1" hangingPunct="1">
              <a:buFont typeface="Wingdings 3" pitchFamily="18" charset="2"/>
              <a:buNone/>
            </a:pPr>
            <a:endParaRPr lang="pt-BR" sz="2400" i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981075"/>
            <a:ext cx="8291513" cy="5026025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pt-BR" sz="2800" b="1" smtClean="0">
                <a:solidFill>
                  <a:srgbClr val="C00000"/>
                </a:solidFill>
              </a:rPr>
              <a:t>PESSOAS PRIVADAS DE LIBERDADE NO SISTEMA PRISIONAL</a:t>
            </a:r>
          </a:p>
          <a:p>
            <a:pPr algn="ctr" eaLnBrk="1" hangingPunct="1">
              <a:buFont typeface="Wingdings 3" pitchFamily="18" charset="2"/>
              <a:buNone/>
            </a:pPr>
            <a:endParaRPr lang="pt-BR" sz="2800" b="1" smtClean="0">
              <a:solidFill>
                <a:srgbClr val="C00000"/>
              </a:solidFill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pt-BR" sz="3200" smtClean="0">
                <a:solidFill>
                  <a:srgbClr val="000000"/>
                </a:solidFill>
                <a:latin typeface="Calibri" pitchFamily="34" charset="0"/>
              </a:rPr>
              <a:t>   </a:t>
            </a:r>
            <a:r>
              <a:rPr lang="pt-BR" sz="2800" smtClean="0">
                <a:solidFill>
                  <a:srgbClr val="000000"/>
                </a:solidFill>
                <a:latin typeface="Calibri" pitchFamily="34" charset="0"/>
              </a:rPr>
              <a:t>Pessoas que cometeram delito e estão sob a custódia do Estado provisoriamente</a:t>
            </a:r>
            <a:r>
              <a:rPr lang="pt-BR" sz="3200" smtClean="0">
                <a:solidFill>
                  <a:srgbClr val="000000"/>
                </a:solidFill>
                <a:latin typeface="Calibri" pitchFamily="34" charset="0"/>
              </a:rPr>
              <a:t>.</a:t>
            </a:r>
          </a:p>
          <a:p>
            <a:pPr algn="ctr" eaLnBrk="1" hangingPunct="1">
              <a:buFont typeface="Wingdings 3" pitchFamily="18" charset="2"/>
              <a:buNone/>
            </a:pPr>
            <a:endParaRPr lang="pt-BR" sz="3200" smtClean="0">
              <a:solidFill>
                <a:srgbClr val="000000"/>
              </a:solidFill>
              <a:latin typeface="Calibri" pitchFamily="34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pt-BR" sz="3200" b="1" smtClean="0">
                <a:solidFill>
                  <a:srgbClr val="C00000"/>
                </a:solidFill>
                <a:latin typeface="Calibri" pitchFamily="34" charset="0"/>
              </a:rPr>
              <a:t>Beneficiários da PNAISP / SUS</a:t>
            </a:r>
            <a:endParaRPr lang="pt-BR" sz="2800" b="1" smtClean="0"/>
          </a:p>
          <a:p>
            <a:pPr eaLnBrk="1" hangingPunct="1">
              <a:buFont typeface="Wingdings 3" pitchFamily="18" charset="2"/>
              <a:buNone/>
            </a:pPr>
            <a:endParaRPr lang="pt-BR" sz="2800" b="1" smtClean="0"/>
          </a:p>
          <a:p>
            <a:pPr algn="ctr" eaLnBrk="1" hangingPunct="1">
              <a:buFont typeface="Wingdings 3" pitchFamily="18" charset="2"/>
              <a:buNone/>
            </a:pPr>
            <a:r>
              <a:rPr lang="pt-BR" i="1" smtClean="0"/>
              <a:t>“PRIVADOS DE LIBERDADE E NÃO DE DIREITOS”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0260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b="1" smtClean="0">
                <a:solidFill>
                  <a:srgbClr val="C00000"/>
                </a:solidFill>
                <a:latin typeface="Calibri" pitchFamily="34" charset="0"/>
              </a:rPr>
              <a:t>OBJETIVOS: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b="1" smtClean="0">
              <a:solidFill>
                <a:srgbClr val="C00000"/>
              </a:solidFill>
              <a:latin typeface="Calibri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pt-BR" b="1" u="sng" smtClean="0">
                <a:solidFill>
                  <a:srgbClr val="FF6600"/>
                </a:solidFill>
                <a:latin typeface="Calibri" pitchFamily="34" charset="0"/>
              </a:rPr>
              <a:t>OBJETIVO GERAL: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mtClean="0">
                <a:latin typeface="Calibri" pitchFamily="34" charset="0"/>
              </a:rPr>
              <a:t>Garantir o acesso da população privada de liberdade ao cuidado integral no SUS.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u="sng" smtClean="0">
              <a:latin typeface="Calibri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pt-BR" b="1" u="sng" smtClean="0">
                <a:solidFill>
                  <a:srgbClr val="FF6600"/>
                </a:solidFill>
                <a:latin typeface="Calibri" pitchFamily="34" charset="0"/>
              </a:rPr>
              <a:t>OBJETIVOS ESPECIFICOS:</a:t>
            </a:r>
          </a:p>
          <a:p>
            <a:pPr marL="0" indent="0" eaLnBrk="1" hangingPunct="1">
              <a:lnSpc>
                <a:spcPct val="80000"/>
              </a:lnSpc>
              <a:buSzPct val="90000"/>
              <a:buFont typeface="Wingdings" pitchFamily="2" charset="2"/>
              <a:buChar char="Ø"/>
            </a:pPr>
            <a:r>
              <a:rPr lang="pt-BR" smtClean="0">
                <a:solidFill>
                  <a:srgbClr val="000000"/>
                </a:solidFill>
                <a:latin typeface="Calibri" pitchFamily="34" charset="0"/>
              </a:rPr>
              <a:t>Promover o acesso das pessoas privadas de liberdade na RAS,visando o cuidado integral;</a:t>
            </a:r>
          </a:p>
          <a:p>
            <a:pPr marL="0" indent="0" eaLnBrk="1" hangingPunct="1">
              <a:lnSpc>
                <a:spcPct val="80000"/>
              </a:lnSpc>
              <a:buSzPct val="90000"/>
              <a:buFont typeface="Wingdings" pitchFamily="2" charset="2"/>
              <a:buNone/>
            </a:pPr>
            <a:endParaRPr lang="pt-BR" smtClean="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hangingPunct="1">
              <a:lnSpc>
                <a:spcPct val="80000"/>
              </a:lnSpc>
              <a:buSzPct val="90000"/>
              <a:buFont typeface="Wingdings" pitchFamily="2" charset="2"/>
              <a:buChar char="Ø"/>
            </a:pPr>
            <a:r>
              <a:rPr lang="pt-BR" b="1" smtClean="0">
                <a:solidFill>
                  <a:srgbClr val="000000"/>
                </a:solidFill>
                <a:latin typeface="Calibri" pitchFamily="34" charset="0"/>
              </a:rPr>
              <a:t>Garantir a autonomia dos profissionais de saúde</a:t>
            </a:r>
            <a:r>
              <a:rPr lang="pt-BR" smtClean="0">
                <a:solidFill>
                  <a:srgbClr val="000000"/>
                </a:solidFill>
                <a:latin typeface="Calibri" pitchFamily="34" charset="0"/>
              </a:rPr>
              <a:t> para a realização do cuidado integral das pessoas privadas de liberdade;</a:t>
            </a:r>
          </a:p>
          <a:p>
            <a:pPr marL="0" indent="0" eaLnBrk="1" hangingPunct="1">
              <a:lnSpc>
                <a:spcPct val="80000"/>
              </a:lnSpc>
              <a:buSzPct val="90000"/>
              <a:buFont typeface="Wingdings" pitchFamily="2" charset="2"/>
              <a:buNone/>
            </a:pPr>
            <a:endParaRPr lang="pt-BR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4954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90000"/>
              <a:buFont typeface="Wingdings" pitchFamily="2" charset="2"/>
              <a:buChar char="Ø"/>
            </a:pPr>
            <a:endParaRPr lang="pt-BR" sz="2800" smtClean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SzPct val="90000"/>
              <a:buFont typeface="Wingdings" pitchFamily="2" charset="2"/>
              <a:buChar char="Ø"/>
            </a:pPr>
            <a:r>
              <a:rPr lang="pt-BR" sz="2800" smtClean="0">
                <a:solidFill>
                  <a:srgbClr val="000000"/>
                </a:solidFill>
                <a:latin typeface="Calibri" pitchFamily="34" charset="0"/>
              </a:rPr>
              <a:t>Qualificar e humanizar a atenção à saúde no sistema prisional </a:t>
            </a:r>
            <a:r>
              <a:rPr lang="pt-BR" sz="2800" b="1" smtClean="0">
                <a:solidFill>
                  <a:srgbClr val="000000"/>
                </a:solidFill>
                <a:latin typeface="Calibri" pitchFamily="34" charset="0"/>
              </a:rPr>
              <a:t>por meio de ações conjuntas das áreas da saúde e da justiça;</a:t>
            </a:r>
          </a:p>
          <a:p>
            <a:pPr eaLnBrk="1" hangingPunct="1">
              <a:lnSpc>
                <a:spcPct val="90000"/>
              </a:lnSpc>
              <a:buSzPct val="90000"/>
              <a:buFont typeface="Wingdings" pitchFamily="2" charset="2"/>
              <a:buChar char="Ø"/>
            </a:pPr>
            <a:endParaRPr lang="pt-BR" sz="2800" b="1" smtClean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SzPct val="90000"/>
              <a:buFont typeface="Wingdings" pitchFamily="2" charset="2"/>
              <a:buChar char="Ø"/>
            </a:pPr>
            <a:r>
              <a:rPr lang="pt-BR" sz="2800" smtClean="0">
                <a:solidFill>
                  <a:srgbClr val="000000"/>
                </a:solidFill>
                <a:latin typeface="Calibri" pitchFamily="34" charset="0"/>
              </a:rPr>
              <a:t>Promover as relações intersetoriais com as políticas de Direitos Humanos,afirmativas e sociais básicas,bem como da Justiça Criminal;</a:t>
            </a:r>
          </a:p>
          <a:p>
            <a:pPr eaLnBrk="1" hangingPunct="1">
              <a:lnSpc>
                <a:spcPct val="90000"/>
              </a:lnSpc>
              <a:buSzPct val="90000"/>
              <a:buFont typeface="Wingdings" pitchFamily="2" charset="2"/>
              <a:buNone/>
            </a:pPr>
            <a:endParaRPr lang="pt-BR" sz="2800" smtClean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SzPct val="90000"/>
              <a:buFont typeface="Wingdings" pitchFamily="2" charset="2"/>
              <a:buChar char="Ø"/>
            </a:pPr>
            <a:r>
              <a:rPr lang="pt-BR" sz="2800" smtClean="0">
                <a:solidFill>
                  <a:srgbClr val="000000"/>
                </a:solidFill>
                <a:latin typeface="Calibri" pitchFamily="34" charset="0"/>
              </a:rPr>
              <a:t>Fomentar e fortalecer a participação e o controle social.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881562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200" b="1" dirty="0" smtClean="0">
                <a:solidFill>
                  <a:srgbClr val="CC3300"/>
                </a:solidFill>
                <a:latin typeface="Calibri" pitchFamily="34" charset="0"/>
              </a:rPr>
              <a:t>ADESÃO DO ESTADO  À PNAISP: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2800" dirty="0" smtClean="0">
              <a:solidFill>
                <a:srgbClr val="CC3300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rgbClr val="000000"/>
                </a:solidFill>
                <a:latin typeface="Calibri" pitchFamily="34" charset="0"/>
              </a:rPr>
              <a:t>Assinatura de Termo de Adesão tendo como signatárias as Secretarias Estaduais de Saúde e Justiça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8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rgbClr val="000000"/>
                </a:solidFill>
                <a:latin typeface="Calibri" pitchFamily="34" charset="0"/>
              </a:rPr>
              <a:t>Elaboração de Plano de Ação Estadual para Atenção à Saúde da Pessoa Privada de Liberdade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8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rgbClr val="000000"/>
                </a:solidFill>
                <a:latin typeface="Calibri" pitchFamily="34" charset="0"/>
              </a:rPr>
              <a:t>Após adesão estadual à PNAISP será garantida a aplicação de um índice de incentivo a ser repassado pela união 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4954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pt-BR" sz="2800" b="1" smtClean="0">
                <a:solidFill>
                  <a:srgbClr val="CC0000"/>
                </a:solidFill>
              </a:rPr>
              <a:t>ADESÃO DO MUNICÍPIO À PNAISP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pt-BR" sz="2800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pt-BR" sz="2800" smtClean="0">
                <a:solidFill>
                  <a:srgbClr val="000000"/>
                </a:solidFill>
                <a:latin typeface="Calibri" pitchFamily="34" charset="0"/>
              </a:rPr>
              <a:t>Adesão estadual prévia à PNAISP;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pt-BR" sz="2800" smtClean="0">
                <a:solidFill>
                  <a:srgbClr val="000000"/>
                </a:solidFill>
                <a:latin typeface="Calibri" pitchFamily="34" charset="0"/>
              </a:rPr>
              <a:t>Ter população privada de liberdade custodiada em seu território;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pt-BR" sz="2800" smtClean="0">
                <a:solidFill>
                  <a:srgbClr val="000000"/>
                </a:solidFill>
                <a:latin typeface="Calibri" pitchFamily="34" charset="0"/>
              </a:rPr>
              <a:t>Assinatura do Termo de Adesão Municipal;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pt-BR" sz="2800" smtClean="0">
                <a:solidFill>
                  <a:srgbClr val="000000"/>
                </a:solidFill>
                <a:latin typeface="Calibri" pitchFamily="34" charset="0"/>
              </a:rPr>
              <a:t>Elaboração de Plano de Ação Municipal para Atenção à Saúde da Pessoa Privada de Liberdade, de acordo com o modelo constante no Anexo da referida portaria(a ser publicada). </a:t>
            </a:r>
            <a:r>
              <a:rPr lang="pt-BR" sz="2800" i="1" smtClean="0">
                <a:solidFill>
                  <a:srgbClr val="000000"/>
                </a:solidFill>
                <a:latin typeface="Calibri" pitchFamily="34" charset="0"/>
              </a:rPr>
              <a:t>Obs. Segundo informações do Ministério da Saúde estão utilizando o preenchimento do Formsus.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i="1" smtClean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pt-BR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0260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pt-BR" b="1" smtClean="0">
                <a:solidFill>
                  <a:srgbClr val="C00000"/>
                </a:solidFill>
              </a:rPr>
              <a:t> AS  COMPETÊNCIAS:</a:t>
            </a:r>
          </a:p>
          <a:p>
            <a:pPr eaLnBrk="1" hangingPunct="1">
              <a:buFont typeface="Wingdings 3" pitchFamily="18" charset="2"/>
              <a:buNone/>
            </a:pPr>
            <a:endParaRPr lang="pt-BR" b="1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pt-BR" sz="2400" b="1" smtClean="0">
                <a:solidFill>
                  <a:srgbClr val="C00000"/>
                </a:solidFill>
              </a:rPr>
              <a:t>ARTIGO Nº15 </a:t>
            </a:r>
            <a:r>
              <a:rPr lang="pt-BR" sz="2400" smtClean="0"/>
              <a:t>COMPETE A UNIÃO= MINISTÉRIO DA SAÚDE E MINISTÉRIO DA JUSTIÇA</a:t>
            </a:r>
          </a:p>
          <a:p>
            <a:pPr eaLnBrk="1" hangingPunct="1">
              <a:buFont typeface="Wingdings" pitchFamily="2" charset="2"/>
              <a:buChar char="Ø"/>
            </a:pPr>
            <a:endParaRPr lang="pt-BR" sz="2400" smtClean="0"/>
          </a:p>
          <a:p>
            <a:pPr eaLnBrk="1" hangingPunct="1">
              <a:buFont typeface="Wingdings" pitchFamily="2" charset="2"/>
              <a:buChar char="Ø"/>
            </a:pPr>
            <a:r>
              <a:rPr lang="pt-BR" sz="2400" smtClean="0"/>
              <a:t> </a:t>
            </a:r>
            <a:r>
              <a:rPr lang="pt-BR" sz="2400" b="1" smtClean="0">
                <a:solidFill>
                  <a:srgbClr val="C00000"/>
                </a:solidFill>
              </a:rPr>
              <a:t>ARTIGO Nº16 </a:t>
            </a:r>
            <a:r>
              <a:rPr lang="pt-BR" sz="2400" smtClean="0"/>
              <a:t>COMPETE AO ESTADO E AO DF = SECRETARIA ESTADUAL DE SAÚDE E DE JUSTIÇA, DA ADMINISTRAÇÃO PENITÊNCIÁRIA OU CONGÊNERE</a:t>
            </a:r>
          </a:p>
          <a:p>
            <a:pPr eaLnBrk="1" hangingPunct="1">
              <a:buFont typeface="Wingdings" pitchFamily="2" charset="2"/>
              <a:buChar char="Ø"/>
            </a:pPr>
            <a:endParaRPr lang="pt-BR" sz="2400" smtClean="0"/>
          </a:p>
          <a:p>
            <a:pPr eaLnBrk="1" hangingPunct="1">
              <a:buFont typeface="Wingdings" pitchFamily="2" charset="2"/>
              <a:buChar char="Ø"/>
            </a:pPr>
            <a:r>
              <a:rPr lang="pt-BR" sz="2400" b="1" smtClean="0">
                <a:solidFill>
                  <a:srgbClr val="C00000"/>
                </a:solidFill>
              </a:rPr>
              <a:t>ARTIGO Nº17 </a:t>
            </a:r>
            <a:r>
              <a:rPr lang="pt-BR" sz="2400" smtClean="0"/>
              <a:t>COMPETE AO DF E AO MUNICÍPIO</a:t>
            </a:r>
          </a:p>
          <a:p>
            <a:pPr eaLnBrk="1" hangingPunct="1">
              <a:buFont typeface="Wingdings" pitchFamily="2" charset="2"/>
              <a:buChar char="Ø"/>
            </a:pPr>
            <a:endParaRPr lang="pt-BR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t-BR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pt-BR" smtClean="0">
              <a:solidFill>
                <a:srgbClr val="C0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400" dirty="0" smtClean="0"/>
              <a:t>CAB</a:t>
            </a:r>
            <a:br>
              <a:rPr lang="pt-BR" sz="1400" dirty="0" smtClean="0"/>
            </a:br>
            <a:r>
              <a:rPr lang="pt-BR" sz="1400" dirty="0" smtClean="0"/>
              <a:t>COORDENADORIA E ATENÇÃO BÁSICA</a:t>
            </a:r>
            <a:endParaRPr lang="pt-BR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658</TotalTime>
  <Words>1096</Words>
  <Application>Microsoft Office PowerPoint</Application>
  <PresentationFormat>On-screen Show (4:3)</PresentationFormat>
  <Paragraphs>236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Modelo de design</vt:lpstr>
      </vt:variant>
      <vt:variant>
        <vt:i4>8</vt:i4>
      </vt:variant>
      <vt:variant>
        <vt:lpstr>Títulos de slides</vt:lpstr>
      </vt:variant>
      <vt:variant>
        <vt:i4>19</vt:i4>
      </vt:variant>
    </vt:vector>
  </HeadingPairs>
  <TitlesOfParts>
    <vt:vector size="34" baseType="lpstr">
      <vt:lpstr>Arial</vt:lpstr>
      <vt:lpstr>Lucida Sans Unicode</vt:lpstr>
      <vt:lpstr>Wingdings 3</vt:lpstr>
      <vt:lpstr>Verdana</vt:lpstr>
      <vt:lpstr>Wingdings 2</vt:lpstr>
      <vt:lpstr>Calibri</vt:lpstr>
      <vt:lpstr>Wingdings</vt:lpstr>
      <vt:lpstr>Concurso</vt:lpstr>
      <vt:lpstr>Concurso</vt:lpstr>
      <vt:lpstr>Concurso</vt:lpstr>
      <vt:lpstr>Concurso</vt:lpstr>
      <vt:lpstr>Concurso</vt:lpstr>
      <vt:lpstr>Concurso</vt:lpstr>
      <vt:lpstr>Concurso</vt:lpstr>
      <vt:lpstr>Concurso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Cliente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DE ESTADO DE SAÚDE - MS DIRETORIA GERAL DE ATENÇÃO À SAÚDE</dc:title>
  <dc:creator>Maximun</dc:creator>
  <cp:lastModifiedBy>LUCIANE ANDREATTA DE CASTRO</cp:lastModifiedBy>
  <cp:revision>80</cp:revision>
  <dcterms:created xsi:type="dcterms:W3CDTF">2014-02-16T12:36:41Z</dcterms:created>
  <dcterms:modified xsi:type="dcterms:W3CDTF">2016-04-13T14:52:33Z</dcterms:modified>
</cp:coreProperties>
</file>