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76" r:id="rId3"/>
    <p:sldId id="257" r:id="rId4"/>
    <p:sldId id="258" r:id="rId5"/>
    <p:sldId id="265" r:id="rId6"/>
    <p:sldId id="268" r:id="rId7"/>
    <p:sldId id="263" r:id="rId8"/>
    <p:sldId id="269" r:id="rId9"/>
    <p:sldId id="270" r:id="rId10"/>
    <p:sldId id="264" r:id="rId11"/>
    <p:sldId id="272" r:id="rId12"/>
    <p:sldId id="273" r:id="rId13"/>
    <p:sldId id="274" r:id="rId14"/>
    <p:sldId id="275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168E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2833802-FEF1-4C79-8D5D-14CF1EAF98D9}" styleName="Estilo Claro 2 - Ênfas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97" autoAdjust="0"/>
    <p:restoredTop sz="94660"/>
  </p:normalViewPr>
  <p:slideViewPr>
    <p:cSldViewPr snapToGrid="0">
      <p:cViewPr>
        <p:scale>
          <a:sx n="81" d="100"/>
          <a:sy n="81" d="100"/>
        </p:scale>
        <p:origin x="348" y="-17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0731F6-DACF-420A-B6E7-FA0FCBF5DAC8}" type="datetimeFigureOut">
              <a:rPr lang="pt-BR" smtClean="0"/>
              <a:pPr/>
              <a:t>15/08/2019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57695-DD9B-4403-B9C4-2B00614DFA1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8621553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0731F6-DACF-420A-B6E7-FA0FCBF5DAC8}" type="datetimeFigureOut">
              <a:rPr lang="pt-BR" smtClean="0"/>
              <a:pPr/>
              <a:t>15/08/2019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57695-DD9B-4403-B9C4-2B00614DFA1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924882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0731F6-DACF-420A-B6E7-FA0FCBF5DAC8}" type="datetimeFigureOut">
              <a:rPr lang="pt-BR" smtClean="0"/>
              <a:pPr/>
              <a:t>15/08/2019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57695-DD9B-4403-B9C4-2B00614DFA1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723150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0731F6-DACF-420A-B6E7-FA0FCBF5DAC8}" type="datetimeFigureOut">
              <a:rPr lang="pt-BR" smtClean="0"/>
              <a:pPr/>
              <a:t>15/08/2019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57695-DD9B-4403-B9C4-2B00614DFA1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872116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0731F6-DACF-420A-B6E7-FA0FCBF5DAC8}" type="datetimeFigureOut">
              <a:rPr lang="pt-BR" smtClean="0"/>
              <a:pPr/>
              <a:t>15/08/2019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57695-DD9B-4403-B9C4-2B00614DFA1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1230351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0731F6-DACF-420A-B6E7-FA0FCBF5DAC8}" type="datetimeFigureOut">
              <a:rPr lang="pt-BR" smtClean="0"/>
              <a:pPr/>
              <a:t>15/08/2019</a:t>
            </a:fld>
            <a:endParaRPr lang="pt-BR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57695-DD9B-4403-B9C4-2B00614DFA1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613687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0731F6-DACF-420A-B6E7-FA0FCBF5DAC8}" type="datetimeFigureOut">
              <a:rPr lang="pt-BR" smtClean="0"/>
              <a:pPr/>
              <a:t>15/08/2019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57695-DD9B-4403-B9C4-2B00614DFA13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92959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0731F6-DACF-420A-B6E7-FA0FCBF5DAC8}" type="datetimeFigureOut">
              <a:rPr lang="pt-BR" smtClean="0"/>
              <a:pPr/>
              <a:t>15/08/2019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57695-DD9B-4403-B9C4-2B00614DFA1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116173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0731F6-DACF-420A-B6E7-FA0FCBF5DAC8}" type="datetimeFigureOut">
              <a:rPr lang="pt-BR" smtClean="0"/>
              <a:pPr/>
              <a:t>15/08/2019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57695-DD9B-4403-B9C4-2B00614DFA1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716165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0731F6-DACF-420A-B6E7-FA0FCBF5DAC8}" type="datetimeFigureOut">
              <a:rPr lang="pt-BR" smtClean="0"/>
              <a:pPr/>
              <a:t>15/08/2019</a:t>
            </a:fld>
            <a:endParaRPr lang="pt-B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pt-BR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57695-DD9B-4403-B9C4-2B00614DFA1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536305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6E0731F6-DACF-420A-B6E7-FA0FCBF5DAC8}" type="datetimeFigureOut">
              <a:rPr lang="pt-BR" smtClean="0"/>
              <a:pPr/>
              <a:t>15/08/2019</a:t>
            </a:fld>
            <a:endParaRPr lang="pt-BR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pt-BR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57695-DD9B-4403-B9C4-2B00614DFA1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94218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6E0731F6-DACF-420A-B6E7-FA0FCBF5DAC8}" type="datetimeFigureOut">
              <a:rPr lang="pt-BR" smtClean="0"/>
              <a:pPr/>
              <a:t>15/08/2019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2A457695-DD9B-4403-B9C4-2B00614DFA1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788897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portaldeboaspraticas.iff.fiocruz.br/biblioteca/towards-a-consensus-definition-of-maternal-sepsis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png"/><Relationship Id="rId4" Type="http://schemas.openxmlformats.org/officeDocument/2006/relationships/hyperlink" Target="http://portaldeboaspraticas.iff.fiocruz.br/biblioteca/towards-a-consensus-definition-of-maternal-sepsis/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1.png"/><Relationship Id="rId4" Type="http://schemas.openxmlformats.org/officeDocument/2006/relationships/hyperlink" Target="http://portaldeboaspraticas.iff.fiocruz.br/biblioteca/sepsis-during-pregnancy-or-the-postpartum-period/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portaldeboaspraticas.iff.fiocruz.br/biblioteca/towards-a-consensus-definition-of-maternal-sepsis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>
            <a:extLst>
              <a:ext uri="{FF2B5EF4-FFF2-40B4-BE49-F238E27FC236}">
                <a16:creationId xmlns:a16="http://schemas.microsoft.com/office/drawing/2014/main" xmlns="" id="{8C269700-8033-4AB5-89BF-D7399ABB2210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450557" y="5334000"/>
            <a:ext cx="2743200" cy="152400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FA193BCE-7731-4AE7-A07E-A52C84F2308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00200" y="1433433"/>
            <a:ext cx="8991600" cy="1645920"/>
          </a:xfrm>
        </p:spPr>
        <p:txBody>
          <a:bodyPr/>
          <a:lstStyle/>
          <a:p>
            <a:r>
              <a:rPr lang="pt-BR" dirty="0"/>
              <a:t>SEPSE MATERNA 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xmlns="" id="{B215A01F-9401-48D0-A4B5-147B7E485E8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426592" y="3982801"/>
            <a:ext cx="6801612" cy="1441766"/>
          </a:xfrm>
        </p:spPr>
        <p:txBody>
          <a:bodyPr>
            <a:normAutofit/>
          </a:bodyPr>
          <a:lstStyle/>
          <a:p>
            <a:r>
              <a:rPr lang="pt-BR" dirty="0"/>
              <a:t>Dra. </a:t>
            </a:r>
            <a:r>
              <a:rPr lang="pt-BR" dirty="0" smtClean="0"/>
              <a:t>Flavia </a:t>
            </a:r>
            <a:r>
              <a:rPr lang="pt-BR" dirty="0" err="1" smtClean="0"/>
              <a:t>Harumi</a:t>
            </a:r>
            <a:r>
              <a:rPr lang="pt-BR" dirty="0" smtClean="0"/>
              <a:t> Cardoso </a:t>
            </a:r>
            <a:r>
              <a:rPr lang="pt-BR" dirty="0" err="1" smtClean="0"/>
              <a:t>Arima</a:t>
            </a:r>
            <a:r>
              <a:rPr lang="pt-BR" dirty="0" smtClean="0"/>
              <a:t> Moreno</a:t>
            </a:r>
            <a:endParaRPr lang="pt-BR" dirty="0"/>
          </a:p>
          <a:p>
            <a:r>
              <a:rPr lang="pt-BR" dirty="0"/>
              <a:t>CRM-MS: </a:t>
            </a:r>
            <a:r>
              <a:rPr lang="pt-BR" dirty="0" smtClean="0"/>
              <a:t>6250</a:t>
            </a:r>
            <a:endParaRPr lang="pt-BR" dirty="0"/>
          </a:p>
          <a:p>
            <a:r>
              <a:rPr lang="pt-BR" dirty="0"/>
              <a:t>RQE: </a:t>
            </a:r>
            <a:r>
              <a:rPr lang="pt-BR" dirty="0" smtClean="0"/>
              <a:t>3511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20723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Retângulo 37">
            <a:extLst>
              <a:ext uri="{FF2B5EF4-FFF2-40B4-BE49-F238E27FC236}">
                <a16:creationId xmlns:a16="http://schemas.microsoft.com/office/drawing/2014/main" xmlns="" id="{625AF060-B849-4D56-8A3C-D50BC1956A3C}"/>
              </a:ext>
            </a:extLst>
          </p:cNvPr>
          <p:cNvSpPr/>
          <p:nvPr/>
        </p:nvSpPr>
        <p:spPr>
          <a:xfrm>
            <a:off x="297756" y="3579767"/>
            <a:ext cx="607826" cy="223066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6" name="Retângulo 35">
            <a:extLst>
              <a:ext uri="{FF2B5EF4-FFF2-40B4-BE49-F238E27FC236}">
                <a16:creationId xmlns:a16="http://schemas.microsoft.com/office/drawing/2014/main" xmlns="" id="{222038A0-F353-4E2E-806D-BE53B5288196}"/>
              </a:ext>
            </a:extLst>
          </p:cNvPr>
          <p:cNvSpPr/>
          <p:nvPr/>
        </p:nvSpPr>
        <p:spPr>
          <a:xfrm>
            <a:off x="300686" y="1190312"/>
            <a:ext cx="604897" cy="238945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4" name="Retângulo 33">
            <a:extLst>
              <a:ext uri="{FF2B5EF4-FFF2-40B4-BE49-F238E27FC236}">
                <a16:creationId xmlns:a16="http://schemas.microsoft.com/office/drawing/2014/main" xmlns="" id="{DABDBCFF-3EF6-447E-897C-81298150BD9B}"/>
              </a:ext>
            </a:extLst>
          </p:cNvPr>
          <p:cNvSpPr/>
          <p:nvPr/>
        </p:nvSpPr>
        <p:spPr>
          <a:xfrm>
            <a:off x="300685" y="12764"/>
            <a:ext cx="604897" cy="119320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0" name="Retângulo 19">
            <a:extLst>
              <a:ext uri="{FF2B5EF4-FFF2-40B4-BE49-F238E27FC236}">
                <a16:creationId xmlns:a16="http://schemas.microsoft.com/office/drawing/2014/main" xmlns="" id="{982BAF10-B912-4118-92FD-55753122B8CE}"/>
              </a:ext>
            </a:extLst>
          </p:cNvPr>
          <p:cNvSpPr/>
          <p:nvPr/>
        </p:nvSpPr>
        <p:spPr>
          <a:xfrm>
            <a:off x="8585205" y="3030163"/>
            <a:ext cx="3260565" cy="1129431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9" name="Retângulo 18">
            <a:extLst>
              <a:ext uri="{FF2B5EF4-FFF2-40B4-BE49-F238E27FC236}">
                <a16:creationId xmlns:a16="http://schemas.microsoft.com/office/drawing/2014/main" xmlns="" id="{FD354DD2-3BF9-4D3C-9AF7-FFEAEEEBC974}"/>
              </a:ext>
            </a:extLst>
          </p:cNvPr>
          <p:cNvSpPr/>
          <p:nvPr/>
        </p:nvSpPr>
        <p:spPr>
          <a:xfrm>
            <a:off x="8607051" y="875994"/>
            <a:ext cx="2839391" cy="840573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8" name="Retângulo 17">
            <a:extLst>
              <a:ext uri="{FF2B5EF4-FFF2-40B4-BE49-F238E27FC236}">
                <a16:creationId xmlns:a16="http://schemas.microsoft.com/office/drawing/2014/main" xmlns="" id="{38A2FB2F-A219-47AD-8929-1AF4D032F5F0}"/>
              </a:ext>
            </a:extLst>
          </p:cNvPr>
          <p:cNvSpPr/>
          <p:nvPr/>
        </p:nvSpPr>
        <p:spPr>
          <a:xfrm>
            <a:off x="4580762" y="1552642"/>
            <a:ext cx="3260565" cy="1674659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7" name="Retângulo 16">
            <a:extLst>
              <a:ext uri="{FF2B5EF4-FFF2-40B4-BE49-F238E27FC236}">
                <a16:creationId xmlns:a16="http://schemas.microsoft.com/office/drawing/2014/main" xmlns="" id="{CFC06998-807A-45C8-A8ED-F12FED92185D}"/>
              </a:ext>
            </a:extLst>
          </p:cNvPr>
          <p:cNvSpPr/>
          <p:nvPr/>
        </p:nvSpPr>
        <p:spPr>
          <a:xfrm>
            <a:off x="5120824" y="5129399"/>
            <a:ext cx="1285246" cy="450388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6" name="Retângulo 15">
            <a:extLst>
              <a:ext uri="{FF2B5EF4-FFF2-40B4-BE49-F238E27FC236}">
                <a16:creationId xmlns:a16="http://schemas.microsoft.com/office/drawing/2014/main" xmlns="" id="{298D9E2D-01BB-4BDF-80A5-B2625F94C8F2}"/>
              </a:ext>
            </a:extLst>
          </p:cNvPr>
          <p:cNvSpPr/>
          <p:nvPr/>
        </p:nvSpPr>
        <p:spPr>
          <a:xfrm>
            <a:off x="5126673" y="4250358"/>
            <a:ext cx="1134326" cy="450388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5" name="Retângulo 14">
            <a:extLst>
              <a:ext uri="{FF2B5EF4-FFF2-40B4-BE49-F238E27FC236}">
                <a16:creationId xmlns:a16="http://schemas.microsoft.com/office/drawing/2014/main" xmlns="" id="{3EAC71FF-CDBE-4CE3-84BF-3EC63D07442C}"/>
              </a:ext>
            </a:extLst>
          </p:cNvPr>
          <p:cNvSpPr/>
          <p:nvPr/>
        </p:nvSpPr>
        <p:spPr>
          <a:xfrm>
            <a:off x="1208761" y="4148924"/>
            <a:ext cx="2800593" cy="1531477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4" name="Retângulo 13">
            <a:extLst>
              <a:ext uri="{FF2B5EF4-FFF2-40B4-BE49-F238E27FC236}">
                <a16:creationId xmlns:a16="http://schemas.microsoft.com/office/drawing/2014/main" xmlns="" id="{D3D1D789-926E-479C-8327-ECF43929E270}"/>
              </a:ext>
            </a:extLst>
          </p:cNvPr>
          <p:cNvSpPr/>
          <p:nvPr/>
        </p:nvSpPr>
        <p:spPr>
          <a:xfrm>
            <a:off x="1233599" y="2519625"/>
            <a:ext cx="2432879" cy="1076417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3" name="Retângulo 12">
            <a:extLst>
              <a:ext uri="{FF2B5EF4-FFF2-40B4-BE49-F238E27FC236}">
                <a16:creationId xmlns:a16="http://schemas.microsoft.com/office/drawing/2014/main" xmlns="" id="{2EF653E8-337D-448E-A7C0-FFA944500F63}"/>
              </a:ext>
            </a:extLst>
          </p:cNvPr>
          <p:cNvSpPr/>
          <p:nvPr/>
        </p:nvSpPr>
        <p:spPr>
          <a:xfrm>
            <a:off x="1221180" y="1190312"/>
            <a:ext cx="2432879" cy="840573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" name="Retângulo 1">
            <a:extLst>
              <a:ext uri="{FF2B5EF4-FFF2-40B4-BE49-F238E27FC236}">
                <a16:creationId xmlns:a16="http://schemas.microsoft.com/office/drawing/2014/main" xmlns="" id="{0E889C57-B721-4913-8B9B-B258CAF9CD49}"/>
              </a:ext>
            </a:extLst>
          </p:cNvPr>
          <p:cNvSpPr/>
          <p:nvPr/>
        </p:nvSpPr>
        <p:spPr>
          <a:xfrm>
            <a:off x="1221180" y="319868"/>
            <a:ext cx="2152335" cy="450388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5F3C1E04-0FFC-49F6-AD3A-5D0E89F8C9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33599" y="1296281"/>
            <a:ext cx="2788174" cy="628634"/>
          </a:xfrm>
        </p:spPr>
        <p:txBody>
          <a:bodyPr>
            <a:normAutofit/>
          </a:bodyPr>
          <a:lstStyle/>
          <a:p>
            <a:pPr marL="0" indent="0">
              <a:lnSpc>
                <a:spcPct val="70000"/>
              </a:lnSpc>
              <a:buNone/>
            </a:pPr>
            <a:r>
              <a:rPr lang="pt-BR" dirty="0"/>
              <a:t>Manter as vias aéreas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pt-BR" dirty="0"/>
              <a:t>Oxigenar</a:t>
            </a:r>
          </a:p>
        </p:txBody>
      </p:sp>
      <p:sp>
        <p:nvSpPr>
          <p:cNvPr id="4" name="Espaço Reservado para Conteúdo 2">
            <a:extLst>
              <a:ext uri="{FF2B5EF4-FFF2-40B4-BE49-F238E27FC236}">
                <a16:creationId xmlns:a16="http://schemas.microsoft.com/office/drawing/2014/main" xmlns="" id="{6B425C62-418D-41E3-895E-3DE41718FA33}"/>
              </a:ext>
            </a:extLst>
          </p:cNvPr>
          <p:cNvSpPr txBox="1">
            <a:spLocks/>
          </p:cNvSpPr>
          <p:nvPr/>
        </p:nvSpPr>
        <p:spPr>
          <a:xfrm>
            <a:off x="1221180" y="319868"/>
            <a:ext cx="2312872" cy="4503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31286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8431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5735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82775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pt-BR" dirty="0"/>
              <a:t>Reconhecer sepse</a:t>
            </a:r>
          </a:p>
        </p:txBody>
      </p:sp>
      <p:sp>
        <p:nvSpPr>
          <p:cNvPr id="5" name="Espaço Reservado para Conteúdo 2">
            <a:extLst>
              <a:ext uri="{FF2B5EF4-FFF2-40B4-BE49-F238E27FC236}">
                <a16:creationId xmlns:a16="http://schemas.microsoft.com/office/drawing/2014/main" xmlns="" id="{16EE06BE-1794-4697-83BD-B1C17BCF45E3}"/>
              </a:ext>
            </a:extLst>
          </p:cNvPr>
          <p:cNvSpPr txBox="1">
            <a:spLocks/>
          </p:cNvSpPr>
          <p:nvPr/>
        </p:nvSpPr>
        <p:spPr>
          <a:xfrm>
            <a:off x="1199195" y="4278957"/>
            <a:ext cx="2788174" cy="153147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31286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8431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5735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82775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pt-BR" dirty="0"/>
              <a:t>Administrar antibiótico dentro de 60 min</a:t>
            </a:r>
          </a:p>
          <a:p>
            <a:pPr marL="0" indent="0">
              <a:buNone/>
            </a:pPr>
            <a:r>
              <a:rPr lang="pt-BR" dirty="0"/>
              <a:t>Não demorar para iniciar investigações</a:t>
            </a:r>
          </a:p>
        </p:txBody>
      </p:sp>
      <p:sp>
        <p:nvSpPr>
          <p:cNvPr id="6" name="Espaço Reservado para Conteúdo 2">
            <a:extLst>
              <a:ext uri="{FF2B5EF4-FFF2-40B4-BE49-F238E27FC236}">
                <a16:creationId xmlns:a16="http://schemas.microsoft.com/office/drawing/2014/main" xmlns="" id="{7ECBCD11-A90F-49D8-81AA-F743EAA583E7}"/>
              </a:ext>
            </a:extLst>
          </p:cNvPr>
          <p:cNvSpPr txBox="1">
            <a:spLocks/>
          </p:cNvSpPr>
          <p:nvPr/>
        </p:nvSpPr>
        <p:spPr>
          <a:xfrm>
            <a:off x="5120824" y="5181801"/>
            <a:ext cx="2489874" cy="62863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31286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8431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5735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82775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pt-BR" dirty="0"/>
              <a:t>Avaliar feto</a:t>
            </a:r>
          </a:p>
          <a:p>
            <a:endParaRPr lang="pt-BR" dirty="0"/>
          </a:p>
        </p:txBody>
      </p:sp>
      <p:sp>
        <p:nvSpPr>
          <p:cNvPr id="7" name="Espaço Reservado para Conteúdo 2">
            <a:extLst>
              <a:ext uri="{FF2B5EF4-FFF2-40B4-BE49-F238E27FC236}">
                <a16:creationId xmlns:a16="http://schemas.microsoft.com/office/drawing/2014/main" xmlns="" id="{A724D17B-2631-4A4E-8B1A-F5207DD61E92}"/>
              </a:ext>
            </a:extLst>
          </p:cNvPr>
          <p:cNvSpPr txBox="1">
            <a:spLocks/>
          </p:cNvSpPr>
          <p:nvPr/>
        </p:nvSpPr>
        <p:spPr>
          <a:xfrm>
            <a:off x="1214970" y="2694741"/>
            <a:ext cx="2788174" cy="124504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31286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8431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5735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82775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50000"/>
              </a:lnSpc>
              <a:buNone/>
            </a:pPr>
            <a:r>
              <a:rPr lang="pt-BR" dirty="0"/>
              <a:t>Acesso Intravenoso</a:t>
            </a:r>
          </a:p>
          <a:p>
            <a:pPr marL="0" indent="0">
              <a:lnSpc>
                <a:spcPct val="50000"/>
              </a:lnSpc>
              <a:buNone/>
            </a:pPr>
            <a:r>
              <a:rPr lang="pt-BR" dirty="0"/>
              <a:t>Exames laboratoriais</a:t>
            </a:r>
          </a:p>
          <a:p>
            <a:pPr marL="0" indent="0">
              <a:lnSpc>
                <a:spcPct val="50000"/>
              </a:lnSpc>
              <a:buNone/>
            </a:pPr>
            <a:r>
              <a:rPr lang="pt-BR" dirty="0"/>
              <a:t>Fluídos endovenosos</a:t>
            </a:r>
          </a:p>
          <a:p>
            <a:endParaRPr lang="pt-BR" dirty="0"/>
          </a:p>
        </p:txBody>
      </p:sp>
      <p:sp>
        <p:nvSpPr>
          <p:cNvPr id="8" name="Espaço Reservado para Conteúdo 2">
            <a:extLst>
              <a:ext uri="{FF2B5EF4-FFF2-40B4-BE49-F238E27FC236}">
                <a16:creationId xmlns:a16="http://schemas.microsoft.com/office/drawing/2014/main" xmlns="" id="{6F445B20-48D2-4834-A646-36319EFE31CD}"/>
              </a:ext>
            </a:extLst>
          </p:cNvPr>
          <p:cNvSpPr txBox="1">
            <a:spLocks/>
          </p:cNvSpPr>
          <p:nvPr/>
        </p:nvSpPr>
        <p:spPr>
          <a:xfrm>
            <a:off x="5162937" y="4278957"/>
            <a:ext cx="2312872" cy="4503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31286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8431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5735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82775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pt-BR" dirty="0"/>
              <a:t>Reavaliar</a:t>
            </a:r>
          </a:p>
          <a:p>
            <a:endParaRPr lang="pt-BR" dirty="0"/>
          </a:p>
        </p:txBody>
      </p:sp>
      <p:sp>
        <p:nvSpPr>
          <p:cNvPr id="10" name="Espaço Reservado para Conteúdo 2">
            <a:extLst>
              <a:ext uri="{FF2B5EF4-FFF2-40B4-BE49-F238E27FC236}">
                <a16:creationId xmlns:a16="http://schemas.microsoft.com/office/drawing/2014/main" xmlns="" id="{5213D434-4DCA-4CF4-B674-1AF851C1FB0F}"/>
              </a:ext>
            </a:extLst>
          </p:cNvPr>
          <p:cNvSpPr txBox="1">
            <a:spLocks/>
          </p:cNvSpPr>
          <p:nvPr/>
        </p:nvSpPr>
        <p:spPr>
          <a:xfrm>
            <a:off x="4615052" y="1624122"/>
            <a:ext cx="3260565" cy="19556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31286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8431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5735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82775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pt-BR" dirty="0"/>
              <a:t>Sinais de deterioração da sepse?</a:t>
            </a:r>
          </a:p>
          <a:p>
            <a:pPr>
              <a:lnSpc>
                <a:spcPct val="60000"/>
              </a:lnSpc>
            </a:pPr>
            <a:r>
              <a:rPr lang="pt-BR" dirty="0"/>
              <a:t>SBP &lt;90 mmHg</a:t>
            </a:r>
          </a:p>
          <a:p>
            <a:pPr>
              <a:lnSpc>
                <a:spcPct val="60000"/>
              </a:lnSpc>
            </a:pPr>
            <a:r>
              <a:rPr lang="pt-BR" dirty="0" err="1" smtClean="0"/>
              <a:t>Frequencia</a:t>
            </a:r>
            <a:r>
              <a:rPr lang="pt-BR" dirty="0" smtClean="0"/>
              <a:t> </a:t>
            </a:r>
            <a:r>
              <a:rPr lang="pt-BR" dirty="0"/>
              <a:t>respiratória aumentada</a:t>
            </a:r>
          </a:p>
          <a:p>
            <a:pPr>
              <a:lnSpc>
                <a:spcPct val="60000"/>
              </a:lnSpc>
            </a:pPr>
            <a:r>
              <a:rPr lang="pt-BR" dirty="0"/>
              <a:t>Disfunção renal</a:t>
            </a:r>
          </a:p>
          <a:p>
            <a:pPr>
              <a:lnSpc>
                <a:spcPct val="60000"/>
              </a:lnSpc>
            </a:pPr>
            <a:r>
              <a:rPr lang="pt-BR" dirty="0"/>
              <a:t>Nível alterado de consciência</a:t>
            </a:r>
          </a:p>
          <a:p>
            <a:endParaRPr lang="pt-BR" dirty="0"/>
          </a:p>
        </p:txBody>
      </p:sp>
      <p:sp>
        <p:nvSpPr>
          <p:cNvPr id="11" name="Espaço Reservado para Conteúdo 2">
            <a:extLst>
              <a:ext uri="{FF2B5EF4-FFF2-40B4-BE49-F238E27FC236}">
                <a16:creationId xmlns:a16="http://schemas.microsoft.com/office/drawing/2014/main" xmlns="" id="{7953AA4B-A167-47E8-92CE-19789EDBDD23}"/>
              </a:ext>
            </a:extLst>
          </p:cNvPr>
          <p:cNvSpPr txBox="1">
            <a:spLocks/>
          </p:cNvSpPr>
          <p:nvPr/>
        </p:nvSpPr>
        <p:spPr>
          <a:xfrm>
            <a:off x="8585205" y="3112307"/>
            <a:ext cx="3335366" cy="14643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31286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8431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5735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82775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dirty="0"/>
              <a:t>Avaliação direcionada e continue monitorando mulher e feto / recém-nascido</a:t>
            </a:r>
          </a:p>
          <a:p>
            <a:endParaRPr lang="pt-BR" dirty="0"/>
          </a:p>
        </p:txBody>
      </p:sp>
      <p:sp>
        <p:nvSpPr>
          <p:cNvPr id="12" name="Espaço Reservado para Conteúdo 2">
            <a:extLst>
              <a:ext uri="{FF2B5EF4-FFF2-40B4-BE49-F238E27FC236}">
                <a16:creationId xmlns:a16="http://schemas.microsoft.com/office/drawing/2014/main" xmlns="" id="{5AB28AFB-1F46-4571-9CA5-31BEEC35F1EA}"/>
              </a:ext>
            </a:extLst>
          </p:cNvPr>
          <p:cNvSpPr txBox="1">
            <a:spLocks/>
          </p:cNvSpPr>
          <p:nvPr/>
        </p:nvSpPr>
        <p:spPr>
          <a:xfrm>
            <a:off x="8641339" y="919732"/>
            <a:ext cx="2770813" cy="8405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31286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8431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5735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82775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dirty="0"/>
              <a:t>UTI ou rápida revisão de resposta</a:t>
            </a:r>
          </a:p>
          <a:p>
            <a:endParaRPr lang="pt-BR" dirty="0"/>
          </a:p>
        </p:txBody>
      </p:sp>
      <p:sp>
        <p:nvSpPr>
          <p:cNvPr id="21" name="Seta: para Baixo 20">
            <a:extLst>
              <a:ext uri="{FF2B5EF4-FFF2-40B4-BE49-F238E27FC236}">
                <a16:creationId xmlns:a16="http://schemas.microsoft.com/office/drawing/2014/main" xmlns="" id="{95B8522C-759A-46F5-804C-6620428B0B87}"/>
              </a:ext>
            </a:extLst>
          </p:cNvPr>
          <p:cNvSpPr/>
          <p:nvPr/>
        </p:nvSpPr>
        <p:spPr>
          <a:xfrm>
            <a:off x="2050742" y="770256"/>
            <a:ext cx="177553" cy="339169"/>
          </a:xfrm>
          <a:prstGeom prst="down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2" name="Seta: para Baixo 21">
            <a:extLst>
              <a:ext uri="{FF2B5EF4-FFF2-40B4-BE49-F238E27FC236}">
                <a16:creationId xmlns:a16="http://schemas.microsoft.com/office/drawing/2014/main" xmlns="" id="{EB5ADE72-F3F2-4B4F-AA02-8715BBCEBDBD}"/>
              </a:ext>
            </a:extLst>
          </p:cNvPr>
          <p:cNvSpPr/>
          <p:nvPr/>
        </p:nvSpPr>
        <p:spPr>
          <a:xfrm>
            <a:off x="2050742" y="2030885"/>
            <a:ext cx="177553" cy="420056"/>
          </a:xfrm>
          <a:prstGeom prst="down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3" name="Seta: para Baixo 22">
            <a:extLst>
              <a:ext uri="{FF2B5EF4-FFF2-40B4-BE49-F238E27FC236}">
                <a16:creationId xmlns:a16="http://schemas.microsoft.com/office/drawing/2014/main" xmlns="" id="{45CA0825-BD1C-46B4-97B6-24CDF26AC290}"/>
              </a:ext>
            </a:extLst>
          </p:cNvPr>
          <p:cNvSpPr/>
          <p:nvPr/>
        </p:nvSpPr>
        <p:spPr>
          <a:xfrm>
            <a:off x="2049521" y="3594878"/>
            <a:ext cx="178774" cy="474943"/>
          </a:xfrm>
          <a:prstGeom prst="down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4" name="Seta: para Baixo 23">
            <a:extLst>
              <a:ext uri="{FF2B5EF4-FFF2-40B4-BE49-F238E27FC236}">
                <a16:creationId xmlns:a16="http://schemas.microsoft.com/office/drawing/2014/main" xmlns="" id="{87591E5C-7B75-4480-8CEA-E323F3B3E57D}"/>
              </a:ext>
            </a:extLst>
          </p:cNvPr>
          <p:cNvSpPr/>
          <p:nvPr/>
        </p:nvSpPr>
        <p:spPr>
          <a:xfrm rot="16200000">
            <a:off x="4441903" y="4024286"/>
            <a:ext cx="167982" cy="1014834"/>
          </a:xfrm>
          <a:prstGeom prst="down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6" name="Seta: para Baixo 25">
            <a:extLst>
              <a:ext uri="{FF2B5EF4-FFF2-40B4-BE49-F238E27FC236}">
                <a16:creationId xmlns:a16="http://schemas.microsoft.com/office/drawing/2014/main" xmlns="" id="{E8D1A406-336A-4BEE-AFC9-A4B6807212BC}"/>
              </a:ext>
            </a:extLst>
          </p:cNvPr>
          <p:cNvSpPr/>
          <p:nvPr/>
        </p:nvSpPr>
        <p:spPr>
          <a:xfrm rot="10800000">
            <a:off x="5630515" y="3298036"/>
            <a:ext cx="178774" cy="958031"/>
          </a:xfrm>
          <a:prstGeom prst="down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7" name="Seta: para Baixo 26">
            <a:extLst>
              <a:ext uri="{FF2B5EF4-FFF2-40B4-BE49-F238E27FC236}">
                <a16:creationId xmlns:a16="http://schemas.microsoft.com/office/drawing/2014/main" xmlns="" id="{2FD2F399-50DD-40F2-A86D-6B933BFC2CFF}"/>
              </a:ext>
            </a:extLst>
          </p:cNvPr>
          <p:cNvSpPr/>
          <p:nvPr/>
        </p:nvSpPr>
        <p:spPr>
          <a:xfrm rot="16200000">
            <a:off x="4435710" y="4811195"/>
            <a:ext cx="167982" cy="1014834"/>
          </a:xfrm>
          <a:prstGeom prst="down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8" name="Sinal de Subtração 27">
            <a:extLst>
              <a:ext uri="{FF2B5EF4-FFF2-40B4-BE49-F238E27FC236}">
                <a16:creationId xmlns:a16="http://schemas.microsoft.com/office/drawing/2014/main" xmlns="" id="{11B3E172-13F2-4B27-BCBD-96988C905FEF}"/>
              </a:ext>
            </a:extLst>
          </p:cNvPr>
          <p:cNvSpPr/>
          <p:nvPr/>
        </p:nvSpPr>
        <p:spPr>
          <a:xfrm>
            <a:off x="7563874" y="2228511"/>
            <a:ext cx="2387994" cy="333445"/>
          </a:xfrm>
          <a:prstGeom prst="mathMinus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9" name="Seta: para Cima 28">
            <a:extLst>
              <a:ext uri="{FF2B5EF4-FFF2-40B4-BE49-F238E27FC236}">
                <a16:creationId xmlns:a16="http://schemas.microsoft.com/office/drawing/2014/main" xmlns="" id="{4BE390F4-95A5-4304-80D8-944AFFC7A91C}"/>
              </a:ext>
            </a:extLst>
          </p:cNvPr>
          <p:cNvSpPr/>
          <p:nvPr/>
        </p:nvSpPr>
        <p:spPr>
          <a:xfrm>
            <a:off x="9472475" y="1798712"/>
            <a:ext cx="170006" cy="552784"/>
          </a:xfrm>
          <a:prstGeom prst="up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0" name="Seta: para Cima 29">
            <a:extLst>
              <a:ext uri="{FF2B5EF4-FFF2-40B4-BE49-F238E27FC236}">
                <a16:creationId xmlns:a16="http://schemas.microsoft.com/office/drawing/2014/main" xmlns="" id="{56A52F75-6AF7-40E2-8142-6DF2D543F84C}"/>
              </a:ext>
            </a:extLst>
          </p:cNvPr>
          <p:cNvSpPr/>
          <p:nvPr/>
        </p:nvSpPr>
        <p:spPr>
          <a:xfrm rot="10800000">
            <a:off x="9472475" y="2450941"/>
            <a:ext cx="170006" cy="552784"/>
          </a:xfrm>
          <a:prstGeom prst="up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1" name="CaixaDeTexto 30">
            <a:extLst>
              <a:ext uri="{FF2B5EF4-FFF2-40B4-BE49-F238E27FC236}">
                <a16:creationId xmlns:a16="http://schemas.microsoft.com/office/drawing/2014/main" xmlns="" id="{D31BEDE9-09C5-4602-B606-4907B525AF6A}"/>
              </a:ext>
            </a:extLst>
          </p:cNvPr>
          <p:cNvSpPr txBox="1"/>
          <p:nvPr/>
        </p:nvSpPr>
        <p:spPr>
          <a:xfrm>
            <a:off x="9712171" y="1924915"/>
            <a:ext cx="10779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SIM</a:t>
            </a:r>
          </a:p>
        </p:txBody>
      </p:sp>
      <p:sp>
        <p:nvSpPr>
          <p:cNvPr id="32" name="CaixaDeTexto 31">
            <a:extLst>
              <a:ext uri="{FF2B5EF4-FFF2-40B4-BE49-F238E27FC236}">
                <a16:creationId xmlns:a16="http://schemas.microsoft.com/office/drawing/2014/main" xmlns="" id="{2D5D44EE-C4F8-439D-B80A-70CB5F1D3210}"/>
              </a:ext>
            </a:extLst>
          </p:cNvPr>
          <p:cNvSpPr txBox="1"/>
          <p:nvPr/>
        </p:nvSpPr>
        <p:spPr>
          <a:xfrm>
            <a:off x="9712171" y="2545521"/>
            <a:ext cx="10779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NÃO</a:t>
            </a:r>
          </a:p>
        </p:txBody>
      </p:sp>
      <p:sp>
        <p:nvSpPr>
          <p:cNvPr id="33" name="CaixaDeTexto 32">
            <a:extLst>
              <a:ext uri="{FF2B5EF4-FFF2-40B4-BE49-F238E27FC236}">
                <a16:creationId xmlns:a16="http://schemas.microsoft.com/office/drawing/2014/main" xmlns="" id="{746314C5-E77C-497E-9B0F-00D0F21090ED}"/>
              </a:ext>
            </a:extLst>
          </p:cNvPr>
          <p:cNvSpPr txBox="1"/>
          <p:nvPr/>
        </p:nvSpPr>
        <p:spPr>
          <a:xfrm rot="16200000">
            <a:off x="8679" y="258743"/>
            <a:ext cx="13236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Reconhecer</a:t>
            </a:r>
          </a:p>
          <a:p>
            <a:endParaRPr lang="pt-BR" dirty="0"/>
          </a:p>
        </p:txBody>
      </p:sp>
      <p:sp>
        <p:nvSpPr>
          <p:cNvPr id="35" name="CaixaDeTexto 34">
            <a:extLst>
              <a:ext uri="{FF2B5EF4-FFF2-40B4-BE49-F238E27FC236}">
                <a16:creationId xmlns:a16="http://schemas.microsoft.com/office/drawing/2014/main" xmlns="" id="{AA2B2896-C419-4E94-8FE3-7FC5EFF6D706}"/>
              </a:ext>
            </a:extLst>
          </p:cNvPr>
          <p:cNvSpPr txBox="1"/>
          <p:nvPr/>
        </p:nvSpPr>
        <p:spPr>
          <a:xfrm rot="16200000">
            <a:off x="-422054" y="1740249"/>
            <a:ext cx="1882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Ressuscitar</a:t>
            </a:r>
          </a:p>
        </p:txBody>
      </p:sp>
      <p:sp>
        <p:nvSpPr>
          <p:cNvPr id="37" name="CaixaDeTexto 36">
            <a:extLst>
              <a:ext uri="{FF2B5EF4-FFF2-40B4-BE49-F238E27FC236}">
                <a16:creationId xmlns:a16="http://schemas.microsoft.com/office/drawing/2014/main" xmlns="" id="{5AB32B5C-3A40-4DF7-96FE-56171B603751}"/>
              </a:ext>
            </a:extLst>
          </p:cNvPr>
          <p:cNvSpPr txBox="1"/>
          <p:nvPr/>
        </p:nvSpPr>
        <p:spPr>
          <a:xfrm rot="16200000">
            <a:off x="-681552" y="3942636"/>
            <a:ext cx="24248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pt-BR"/>
              <a:t>Responder</a:t>
            </a:r>
          </a:p>
        </p:txBody>
      </p:sp>
      <p:pic>
        <p:nvPicPr>
          <p:cNvPr id="39" name="Imagem 38">
            <a:extLst>
              <a:ext uri="{FF2B5EF4-FFF2-40B4-BE49-F238E27FC236}">
                <a16:creationId xmlns:a16="http://schemas.microsoft.com/office/drawing/2014/main" xmlns="" id="{4A739698-BD18-4820-B516-4ECD3CDCECC6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038055" y="5660388"/>
            <a:ext cx="2155702" cy="1197612"/>
          </a:xfrm>
          <a:prstGeom prst="rect">
            <a:avLst/>
          </a:prstGeom>
        </p:spPr>
      </p:pic>
      <p:sp>
        <p:nvSpPr>
          <p:cNvPr id="40" name="CaixaDeTexto 39">
            <a:extLst>
              <a:ext uri="{FF2B5EF4-FFF2-40B4-BE49-F238E27FC236}">
                <a16:creationId xmlns:a16="http://schemas.microsoft.com/office/drawing/2014/main" xmlns="" id="{51449DE8-278A-4268-A0DB-D14BD49142C3}"/>
              </a:ext>
            </a:extLst>
          </p:cNvPr>
          <p:cNvSpPr txBox="1"/>
          <p:nvPr/>
        </p:nvSpPr>
        <p:spPr>
          <a:xfrm>
            <a:off x="-25894" y="6665622"/>
            <a:ext cx="7119891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/>
              <a:t>Plante, L. A. (2016). </a:t>
            </a:r>
            <a:r>
              <a:rPr lang="en-US" sz="900" i="1" dirty="0"/>
              <a:t>Management of Sepsis and Septic Shock for the Obstetrician–Gynecologist. Obstetrics and Gynecology Clinics of North America</a:t>
            </a:r>
            <a:endParaRPr lang="pt-BR" sz="900" dirty="0"/>
          </a:p>
        </p:txBody>
      </p:sp>
    </p:spTree>
    <p:extLst>
      <p:ext uri="{BB962C8B-B14F-4D97-AF65-F5344CB8AC3E}">
        <p14:creationId xmlns:p14="http://schemas.microsoft.com/office/powerpoint/2010/main" val="2779444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Retângulo 37">
            <a:extLst>
              <a:ext uri="{FF2B5EF4-FFF2-40B4-BE49-F238E27FC236}">
                <a16:creationId xmlns:a16="http://schemas.microsoft.com/office/drawing/2014/main" xmlns="" id="{625AF060-B849-4D56-8A3C-D50BC1956A3C}"/>
              </a:ext>
            </a:extLst>
          </p:cNvPr>
          <p:cNvSpPr/>
          <p:nvPr/>
        </p:nvSpPr>
        <p:spPr>
          <a:xfrm>
            <a:off x="297756" y="3579767"/>
            <a:ext cx="607826" cy="223066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6" name="Retângulo 35">
            <a:extLst>
              <a:ext uri="{FF2B5EF4-FFF2-40B4-BE49-F238E27FC236}">
                <a16:creationId xmlns:a16="http://schemas.microsoft.com/office/drawing/2014/main" xmlns="" id="{222038A0-F353-4E2E-806D-BE53B5288196}"/>
              </a:ext>
            </a:extLst>
          </p:cNvPr>
          <p:cNvSpPr/>
          <p:nvPr/>
        </p:nvSpPr>
        <p:spPr>
          <a:xfrm>
            <a:off x="300686" y="1190312"/>
            <a:ext cx="604897" cy="238945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4" name="Retângulo 33">
            <a:extLst>
              <a:ext uri="{FF2B5EF4-FFF2-40B4-BE49-F238E27FC236}">
                <a16:creationId xmlns:a16="http://schemas.microsoft.com/office/drawing/2014/main" xmlns="" id="{DABDBCFF-3EF6-447E-897C-81298150BD9B}"/>
              </a:ext>
            </a:extLst>
          </p:cNvPr>
          <p:cNvSpPr/>
          <p:nvPr/>
        </p:nvSpPr>
        <p:spPr>
          <a:xfrm>
            <a:off x="300685" y="12764"/>
            <a:ext cx="604897" cy="119320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0" name="Retângulo 19">
            <a:extLst>
              <a:ext uri="{FF2B5EF4-FFF2-40B4-BE49-F238E27FC236}">
                <a16:creationId xmlns:a16="http://schemas.microsoft.com/office/drawing/2014/main" xmlns="" id="{982BAF10-B912-4118-92FD-55753122B8CE}"/>
              </a:ext>
            </a:extLst>
          </p:cNvPr>
          <p:cNvSpPr/>
          <p:nvPr/>
        </p:nvSpPr>
        <p:spPr>
          <a:xfrm>
            <a:off x="8585205" y="3030163"/>
            <a:ext cx="3260565" cy="1129431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9" name="Retângulo 18">
            <a:extLst>
              <a:ext uri="{FF2B5EF4-FFF2-40B4-BE49-F238E27FC236}">
                <a16:creationId xmlns:a16="http://schemas.microsoft.com/office/drawing/2014/main" xmlns="" id="{FD354DD2-3BF9-4D3C-9AF7-FFEAEEEBC974}"/>
              </a:ext>
            </a:extLst>
          </p:cNvPr>
          <p:cNvSpPr/>
          <p:nvPr/>
        </p:nvSpPr>
        <p:spPr>
          <a:xfrm>
            <a:off x="8607051" y="875994"/>
            <a:ext cx="2839391" cy="840573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8" name="Retângulo 17">
            <a:extLst>
              <a:ext uri="{FF2B5EF4-FFF2-40B4-BE49-F238E27FC236}">
                <a16:creationId xmlns:a16="http://schemas.microsoft.com/office/drawing/2014/main" xmlns="" id="{38A2FB2F-A219-47AD-8929-1AF4D032F5F0}"/>
              </a:ext>
            </a:extLst>
          </p:cNvPr>
          <p:cNvSpPr/>
          <p:nvPr/>
        </p:nvSpPr>
        <p:spPr>
          <a:xfrm>
            <a:off x="4580762" y="1552642"/>
            <a:ext cx="3260565" cy="1674659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7" name="Retângulo 16">
            <a:extLst>
              <a:ext uri="{FF2B5EF4-FFF2-40B4-BE49-F238E27FC236}">
                <a16:creationId xmlns:a16="http://schemas.microsoft.com/office/drawing/2014/main" xmlns="" id="{CFC06998-807A-45C8-A8ED-F12FED92185D}"/>
              </a:ext>
            </a:extLst>
          </p:cNvPr>
          <p:cNvSpPr/>
          <p:nvPr/>
        </p:nvSpPr>
        <p:spPr>
          <a:xfrm>
            <a:off x="5120824" y="5129399"/>
            <a:ext cx="1285246" cy="450388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6" name="Retângulo 15">
            <a:extLst>
              <a:ext uri="{FF2B5EF4-FFF2-40B4-BE49-F238E27FC236}">
                <a16:creationId xmlns:a16="http://schemas.microsoft.com/office/drawing/2014/main" xmlns="" id="{298D9E2D-01BB-4BDF-80A5-B2625F94C8F2}"/>
              </a:ext>
            </a:extLst>
          </p:cNvPr>
          <p:cNvSpPr/>
          <p:nvPr/>
        </p:nvSpPr>
        <p:spPr>
          <a:xfrm>
            <a:off x="5126673" y="4250358"/>
            <a:ext cx="1134326" cy="450388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5" name="Retângulo 14">
            <a:extLst>
              <a:ext uri="{FF2B5EF4-FFF2-40B4-BE49-F238E27FC236}">
                <a16:creationId xmlns:a16="http://schemas.microsoft.com/office/drawing/2014/main" xmlns="" id="{3EAC71FF-CDBE-4CE3-84BF-3EC63D07442C}"/>
              </a:ext>
            </a:extLst>
          </p:cNvPr>
          <p:cNvSpPr/>
          <p:nvPr/>
        </p:nvSpPr>
        <p:spPr>
          <a:xfrm>
            <a:off x="1208761" y="4148924"/>
            <a:ext cx="2800593" cy="1531477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4" name="Retângulo 13">
            <a:extLst>
              <a:ext uri="{FF2B5EF4-FFF2-40B4-BE49-F238E27FC236}">
                <a16:creationId xmlns:a16="http://schemas.microsoft.com/office/drawing/2014/main" xmlns="" id="{D3D1D789-926E-479C-8327-ECF43929E270}"/>
              </a:ext>
            </a:extLst>
          </p:cNvPr>
          <p:cNvSpPr/>
          <p:nvPr/>
        </p:nvSpPr>
        <p:spPr>
          <a:xfrm>
            <a:off x="1233599" y="2519625"/>
            <a:ext cx="2432879" cy="1076417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3" name="Retângulo 12">
            <a:extLst>
              <a:ext uri="{FF2B5EF4-FFF2-40B4-BE49-F238E27FC236}">
                <a16:creationId xmlns:a16="http://schemas.microsoft.com/office/drawing/2014/main" xmlns="" id="{2EF653E8-337D-448E-A7C0-FFA944500F63}"/>
              </a:ext>
            </a:extLst>
          </p:cNvPr>
          <p:cNvSpPr/>
          <p:nvPr/>
        </p:nvSpPr>
        <p:spPr>
          <a:xfrm>
            <a:off x="1221180" y="1190312"/>
            <a:ext cx="2432879" cy="840573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" name="Retângulo 1">
            <a:extLst>
              <a:ext uri="{FF2B5EF4-FFF2-40B4-BE49-F238E27FC236}">
                <a16:creationId xmlns:a16="http://schemas.microsoft.com/office/drawing/2014/main" xmlns="" id="{0E889C57-B721-4913-8B9B-B258CAF9CD49}"/>
              </a:ext>
            </a:extLst>
          </p:cNvPr>
          <p:cNvSpPr/>
          <p:nvPr/>
        </p:nvSpPr>
        <p:spPr>
          <a:xfrm>
            <a:off x="1221180" y="319868"/>
            <a:ext cx="2152335" cy="450388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5F3C1E04-0FFC-49F6-AD3A-5D0E89F8C9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33599" y="1296281"/>
            <a:ext cx="2788174" cy="628634"/>
          </a:xfrm>
        </p:spPr>
        <p:txBody>
          <a:bodyPr>
            <a:normAutofit/>
          </a:bodyPr>
          <a:lstStyle/>
          <a:p>
            <a:pPr marL="0" indent="0">
              <a:lnSpc>
                <a:spcPct val="70000"/>
              </a:lnSpc>
              <a:buNone/>
            </a:pPr>
            <a:r>
              <a:rPr lang="pt-BR" dirty="0"/>
              <a:t>Manter as vias aéreas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pt-BR" dirty="0"/>
              <a:t>Oxigenar</a:t>
            </a:r>
          </a:p>
        </p:txBody>
      </p:sp>
      <p:sp>
        <p:nvSpPr>
          <p:cNvPr id="4" name="Espaço Reservado para Conteúdo 2">
            <a:extLst>
              <a:ext uri="{FF2B5EF4-FFF2-40B4-BE49-F238E27FC236}">
                <a16:creationId xmlns:a16="http://schemas.microsoft.com/office/drawing/2014/main" xmlns="" id="{6B425C62-418D-41E3-895E-3DE41718FA33}"/>
              </a:ext>
            </a:extLst>
          </p:cNvPr>
          <p:cNvSpPr txBox="1">
            <a:spLocks/>
          </p:cNvSpPr>
          <p:nvPr/>
        </p:nvSpPr>
        <p:spPr>
          <a:xfrm>
            <a:off x="1221180" y="319868"/>
            <a:ext cx="2312872" cy="4503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31286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8431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5735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82775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pt-BR" dirty="0"/>
              <a:t>Reconhecer sepse</a:t>
            </a:r>
          </a:p>
        </p:txBody>
      </p:sp>
      <p:sp>
        <p:nvSpPr>
          <p:cNvPr id="5" name="Espaço Reservado para Conteúdo 2">
            <a:extLst>
              <a:ext uri="{FF2B5EF4-FFF2-40B4-BE49-F238E27FC236}">
                <a16:creationId xmlns:a16="http://schemas.microsoft.com/office/drawing/2014/main" xmlns="" id="{16EE06BE-1794-4697-83BD-B1C17BCF45E3}"/>
              </a:ext>
            </a:extLst>
          </p:cNvPr>
          <p:cNvSpPr txBox="1">
            <a:spLocks/>
          </p:cNvSpPr>
          <p:nvPr/>
        </p:nvSpPr>
        <p:spPr>
          <a:xfrm>
            <a:off x="1199195" y="4278957"/>
            <a:ext cx="2788174" cy="153147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31286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8431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5735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82775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pt-BR" dirty="0"/>
              <a:t>Administrar antibiótico dentro de 60 min</a:t>
            </a:r>
          </a:p>
          <a:p>
            <a:pPr marL="0" indent="0">
              <a:buNone/>
            </a:pPr>
            <a:r>
              <a:rPr lang="pt-BR" dirty="0"/>
              <a:t>Não demorar para iniciar investigações</a:t>
            </a:r>
          </a:p>
        </p:txBody>
      </p:sp>
      <p:sp>
        <p:nvSpPr>
          <p:cNvPr id="6" name="Espaço Reservado para Conteúdo 2">
            <a:extLst>
              <a:ext uri="{FF2B5EF4-FFF2-40B4-BE49-F238E27FC236}">
                <a16:creationId xmlns:a16="http://schemas.microsoft.com/office/drawing/2014/main" xmlns="" id="{7ECBCD11-A90F-49D8-81AA-F743EAA583E7}"/>
              </a:ext>
            </a:extLst>
          </p:cNvPr>
          <p:cNvSpPr txBox="1">
            <a:spLocks/>
          </p:cNvSpPr>
          <p:nvPr/>
        </p:nvSpPr>
        <p:spPr>
          <a:xfrm>
            <a:off x="5120824" y="5181801"/>
            <a:ext cx="2489874" cy="62863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31286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8431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5735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82775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pt-BR" dirty="0"/>
              <a:t>Avaliar feto</a:t>
            </a:r>
          </a:p>
          <a:p>
            <a:endParaRPr lang="pt-BR" dirty="0"/>
          </a:p>
        </p:txBody>
      </p:sp>
      <p:sp>
        <p:nvSpPr>
          <p:cNvPr id="7" name="Espaço Reservado para Conteúdo 2">
            <a:extLst>
              <a:ext uri="{FF2B5EF4-FFF2-40B4-BE49-F238E27FC236}">
                <a16:creationId xmlns:a16="http://schemas.microsoft.com/office/drawing/2014/main" xmlns="" id="{A724D17B-2631-4A4E-8B1A-F5207DD61E92}"/>
              </a:ext>
            </a:extLst>
          </p:cNvPr>
          <p:cNvSpPr txBox="1">
            <a:spLocks/>
          </p:cNvSpPr>
          <p:nvPr/>
        </p:nvSpPr>
        <p:spPr>
          <a:xfrm>
            <a:off x="1214970" y="2694741"/>
            <a:ext cx="2788174" cy="124504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31286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8431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5735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82775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50000"/>
              </a:lnSpc>
              <a:buNone/>
            </a:pPr>
            <a:r>
              <a:rPr lang="pt-BR" dirty="0"/>
              <a:t>Acesso Intravenoso</a:t>
            </a:r>
          </a:p>
          <a:p>
            <a:pPr marL="0" indent="0">
              <a:lnSpc>
                <a:spcPct val="50000"/>
              </a:lnSpc>
              <a:buNone/>
            </a:pPr>
            <a:r>
              <a:rPr lang="pt-BR" dirty="0"/>
              <a:t>Exames laboratoriais</a:t>
            </a:r>
          </a:p>
          <a:p>
            <a:pPr marL="0" indent="0">
              <a:lnSpc>
                <a:spcPct val="50000"/>
              </a:lnSpc>
              <a:buNone/>
            </a:pPr>
            <a:r>
              <a:rPr lang="pt-BR" dirty="0"/>
              <a:t>Fluídos endovenosos</a:t>
            </a:r>
          </a:p>
          <a:p>
            <a:endParaRPr lang="pt-BR" dirty="0"/>
          </a:p>
        </p:txBody>
      </p:sp>
      <p:sp>
        <p:nvSpPr>
          <p:cNvPr id="8" name="Espaço Reservado para Conteúdo 2">
            <a:extLst>
              <a:ext uri="{FF2B5EF4-FFF2-40B4-BE49-F238E27FC236}">
                <a16:creationId xmlns:a16="http://schemas.microsoft.com/office/drawing/2014/main" xmlns="" id="{6F445B20-48D2-4834-A646-36319EFE31CD}"/>
              </a:ext>
            </a:extLst>
          </p:cNvPr>
          <p:cNvSpPr txBox="1">
            <a:spLocks/>
          </p:cNvSpPr>
          <p:nvPr/>
        </p:nvSpPr>
        <p:spPr>
          <a:xfrm>
            <a:off x="5162937" y="4278957"/>
            <a:ext cx="2312872" cy="4503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31286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8431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5735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82775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pt-BR" dirty="0"/>
              <a:t>Reavaliar</a:t>
            </a:r>
          </a:p>
          <a:p>
            <a:endParaRPr lang="pt-BR" dirty="0"/>
          </a:p>
        </p:txBody>
      </p:sp>
      <p:sp>
        <p:nvSpPr>
          <p:cNvPr id="10" name="Espaço Reservado para Conteúdo 2">
            <a:extLst>
              <a:ext uri="{FF2B5EF4-FFF2-40B4-BE49-F238E27FC236}">
                <a16:creationId xmlns:a16="http://schemas.microsoft.com/office/drawing/2014/main" xmlns="" id="{5213D434-4DCA-4CF4-B674-1AF851C1FB0F}"/>
              </a:ext>
            </a:extLst>
          </p:cNvPr>
          <p:cNvSpPr txBox="1">
            <a:spLocks/>
          </p:cNvSpPr>
          <p:nvPr/>
        </p:nvSpPr>
        <p:spPr>
          <a:xfrm>
            <a:off x="4615052" y="1624122"/>
            <a:ext cx="3260565" cy="19556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31286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8431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5735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82775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pt-BR" dirty="0"/>
              <a:t>Sinais de deterioração da sepse?</a:t>
            </a:r>
          </a:p>
          <a:p>
            <a:pPr>
              <a:lnSpc>
                <a:spcPct val="60000"/>
              </a:lnSpc>
            </a:pPr>
            <a:r>
              <a:rPr lang="pt-BR" dirty="0"/>
              <a:t>SBP &lt;90 mmHg</a:t>
            </a:r>
          </a:p>
          <a:p>
            <a:pPr>
              <a:lnSpc>
                <a:spcPct val="60000"/>
              </a:lnSpc>
            </a:pPr>
            <a:r>
              <a:rPr lang="pt-BR" dirty="0" err="1" smtClean="0"/>
              <a:t>Frequencia</a:t>
            </a:r>
            <a:r>
              <a:rPr lang="pt-BR" dirty="0" smtClean="0"/>
              <a:t> </a:t>
            </a:r>
            <a:r>
              <a:rPr lang="pt-BR" dirty="0"/>
              <a:t>respiratória aumentada</a:t>
            </a:r>
          </a:p>
          <a:p>
            <a:pPr>
              <a:lnSpc>
                <a:spcPct val="60000"/>
              </a:lnSpc>
            </a:pPr>
            <a:r>
              <a:rPr lang="pt-BR" dirty="0"/>
              <a:t>Disfunção renal</a:t>
            </a:r>
          </a:p>
          <a:p>
            <a:pPr>
              <a:lnSpc>
                <a:spcPct val="60000"/>
              </a:lnSpc>
            </a:pPr>
            <a:r>
              <a:rPr lang="pt-BR" dirty="0"/>
              <a:t>Nível alterado de consciência</a:t>
            </a:r>
          </a:p>
          <a:p>
            <a:endParaRPr lang="pt-BR" dirty="0"/>
          </a:p>
        </p:txBody>
      </p:sp>
      <p:sp>
        <p:nvSpPr>
          <p:cNvPr id="11" name="Espaço Reservado para Conteúdo 2">
            <a:extLst>
              <a:ext uri="{FF2B5EF4-FFF2-40B4-BE49-F238E27FC236}">
                <a16:creationId xmlns:a16="http://schemas.microsoft.com/office/drawing/2014/main" xmlns="" id="{7953AA4B-A167-47E8-92CE-19789EDBDD23}"/>
              </a:ext>
            </a:extLst>
          </p:cNvPr>
          <p:cNvSpPr txBox="1">
            <a:spLocks/>
          </p:cNvSpPr>
          <p:nvPr/>
        </p:nvSpPr>
        <p:spPr>
          <a:xfrm>
            <a:off x="8585205" y="3112307"/>
            <a:ext cx="3335366" cy="14643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31286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8431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5735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82775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dirty="0"/>
              <a:t>Avaliação direcionada e continue monitorando mulher e feto / recém-nascido</a:t>
            </a:r>
          </a:p>
          <a:p>
            <a:endParaRPr lang="pt-BR" dirty="0"/>
          </a:p>
        </p:txBody>
      </p:sp>
      <p:sp>
        <p:nvSpPr>
          <p:cNvPr id="12" name="Espaço Reservado para Conteúdo 2">
            <a:extLst>
              <a:ext uri="{FF2B5EF4-FFF2-40B4-BE49-F238E27FC236}">
                <a16:creationId xmlns:a16="http://schemas.microsoft.com/office/drawing/2014/main" xmlns="" id="{5AB28AFB-1F46-4571-9CA5-31BEEC35F1EA}"/>
              </a:ext>
            </a:extLst>
          </p:cNvPr>
          <p:cNvSpPr txBox="1">
            <a:spLocks/>
          </p:cNvSpPr>
          <p:nvPr/>
        </p:nvSpPr>
        <p:spPr>
          <a:xfrm>
            <a:off x="8641339" y="919732"/>
            <a:ext cx="2770813" cy="8405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31286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8431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5735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82775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dirty="0"/>
              <a:t>UTI ou rápida revisão de resposta</a:t>
            </a:r>
          </a:p>
          <a:p>
            <a:endParaRPr lang="pt-BR" dirty="0"/>
          </a:p>
        </p:txBody>
      </p:sp>
      <p:sp>
        <p:nvSpPr>
          <p:cNvPr id="21" name="Seta: para Baixo 20">
            <a:extLst>
              <a:ext uri="{FF2B5EF4-FFF2-40B4-BE49-F238E27FC236}">
                <a16:creationId xmlns:a16="http://schemas.microsoft.com/office/drawing/2014/main" xmlns="" id="{95B8522C-759A-46F5-804C-6620428B0B87}"/>
              </a:ext>
            </a:extLst>
          </p:cNvPr>
          <p:cNvSpPr/>
          <p:nvPr/>
        </p:nvSpPr>
        <p:spPr>
          <a:xfrm>
            <a:off x="2050742" y="770256"/>
            <a:ext cx="177553" cy="339169"/>
          </a:xfrm>
          <a:prstGeom prst="down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2" name="Seta: para Baixo 21">
            <a:extLst>
              <a:ext uri="{FF2B5EF4-FFF2-40B4-BE49-F238E27FC236}">
                <a16:creationId xmlns:a16="http://schemas.microsoft.com/office/drawing/2014/main" xmlns="" id="{EB5ADE72-F3F2-4B4F-AA02-8715BBCEBDBD}"/>
              </a:ext>
            </a:extLst>
          </p:cNvPr>
          <p:cNvSpPr/>
          <p:nvPr/>
        </p:nvSpPr>
        <p:spPr>
          <a:xfrm>
            <a:off x="2050742" y="2030885"/>
            <a:ext cx="177553" cy="420056"/>
          </a:xfrm>
          <a:prstGeom prst="down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3" name="Seta: para Baixo 22">
            <a:extLst>
              <a:ext uri="{FF2B5EF4-FFF2-40B4-BE49-F238E27FC236}">
                <a16:creationId xmlns:a16="http://schemas.microsoft.com/office/drawing/2014/main" xmlns="" id="{45CA0825-BD1C-46B4-97B6-24CDF26AC290}"/>
              </a:ext>
            </a:extLst>
          </p:cNvPr>
          <p:cNvSpPr/>
          <p:nvPr/>
        </p:nvSpPr>
        <p:spPr>
          <a:xfrm>
            <a:off x="2049521" y="3594878"/>
            <a:ext cx="178774" cy="474943"/>
          </a:xfrm>
          <a:prstGeom prst="down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4" name="Seta: para Baixo 23">
            <a:extLst>
              <a:ext uri="{FF2B5EF4-FFF2-40B4-BE49-F238E27FC236}">
                <a16:creationId xmlns:a16="http://schemas.microsoft.com/office/drawing/2014/main" xmlns="" id="{87591E5C-7B75-4480-8CEA-E323F3B3E57D}"/>
              </a:ext>
            </a:extLst>
          </p:cNvPr>
          <p:cNvSpPr/>
          <p:nvPr/>
        </p:nvSpPr>
        <p:spPr>
          <a:xfrm rot="16200000">
            <a:off x="4441903" y="4024286"/>
            <a:ext cx="167982" cy="1014834"/>
          </a:xfrm>
          <a:prstGeom prst="down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6" name="Seta: para Baixo 25">
            <a:extLst>
              <a:ext uri="{FF2B5EF4-FFF2-40B4-BE49-F238E27FC236}">
                <a16:creationId xmlns:a16="http://schemas.microsoft.com/office/drawing/2014/main" xmlns="" id="{E8D1A406-336A-4BEE-AFC9-A4B6807212BC}"/>
              </a:ext>
            </a:extLst>
          </p:cNvPr>
          <p:cNvSpPr/>
          <p:nvPr/>
        </p:nvSpPr>
        <p:spPr>
          <a:xfrm rot="10800000">
            <a:off x="5630515" y="3298036"/>
            <a:ext cx="178774" cy="958031"/>
          </a:xfrm>
          <a:prstGeom prst="down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7" name="Seta: para Baixo 26">
            <a:extLst>
              <a:ext uri="{FF2B5EF4-FFF2-40B4-BE49-F238E27FC236}">
                <a16:creationId xmlns:a16="http://schemas.microsoft.com/office/drawing/2014/main" xmlns="" id="{2FD2F399-50DD-40F2-A86D-6B933BFC2CFF}"/>
              </a:ext>
            </a:extLst>
          </p:cNvPr>
          <p:cNvSpPr/>
          <p:nvPr/>
        </p:nvSpPr>
        <p:spPr>
          <a:xfrm rot="16200000">
            <a:off x="4435710" y="4811195"/>
            <a:ext cx="167982" cy="1014834"/>
          </a:xfrm>
          <a:prstGeom prst="down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8" name="Sinal de Subtração 27">
            <a:extLst>
              <a:ext uri="{FF2B5EF4-FFF2-40B4-BE49-F238E27FC236}">
                <a16:creationId xmlns:a16="http://schemas.microsoft.com/office/drawing/2014/main" xmlns="" id="{11B3E172-13F2-4B27-BCBD-96988C905FEF}"/>
              </a:ext>
            </a:extLst>
          </p:cNvPr>
          <p:cNvSpPr/>
          <p:nvPr/>
        </p:nvSpPr>
        <p:spPr>
          <a:xfrm>
            <a:off x="7563874" y="2228511"/>
            <a:ext cx="2387994" cy="333445"/>
          </a:xfrm>
          <a:prstGeom prst="mathMinus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9" name="Seta: para Cima 28">
            <a:extLst>
              <a:ext uri="{FF2B5EF4-FFF2-40B4-BE49-F238E27FC236}">
                <a16:creationId xmlns:a16="http://schemas.microsoft.com/office/drawing/2014/main" xmlns="" id="{4BE390F4-95A5-4304-80D8-944AFFC7A91C}"/>
              </a:ext>
            </a:extLst>
          </p:cNvPr>
          <p:cNvSpPr/>
          <p:nvPr/>
        </p:nvSpPr>
        <p:spPr>
          <a:xfrm>
            <a:off x="9472475" y="1798712"/>
            <a:ext cx="170006" cy="552784"/>
          </a:xfrm>
          <a:prstGeom prst="up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0" name="Seta: para Cima 29">
            <a:extLst>
              <a:ext uri="{FF2B5EF4-FFF2-40B4-BE49-F238E27FC236}">
                <a16:creationId xmlns:a16="http://schemas.microsoft.com/office/drawing/2014/main" xmlns="" id="{56A52F75-6AF7-40E2-8142-6DF2D543F84C}"/>
              </a:ext>
            </a:extLst>
          </p:cNvPr>
          <p:cNvSpPr/>
          <p:nvPr/>
        </p:nvSpPr>
        <p:spPr>
          <a:xfrm rot="10800000">
            <a:off x="9472475" y="2450941"/>
            <a:ext cx="170006" cy="552784"/>
          </a:xfrm>
          <a:prstGeom prst="up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1" name="CaixaDeTexto 30">
            <a:extLst>
              <a:ext uri="{FF2B5EF4-FFF2-40B4-BE49-F238E27FC236}">
                <a16:creationId xmlns:a16="http://schemas.microsoft.com/office/drawing/2014/main" xmlns="" id="{D31BEDE9-09C5-4602-B606-4907B525AF6A}"/>
              </a:ext>
            </a:extLst>
          </p:cNvPr>
          <p:cNvSpPr txBox="1"/>
          <p:nvPr/>
        </p:nvSpPr>
        <p:spPr>
          <a:xfrm>
            <a:off x="9712171" y="1924915"/>
            <a:ext cx="10779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SIM</a:t>
            </a:r>
          </a:p>
        </p:txBody>
      </p:sp>
      <p:sp>
        <p:nvSpPr>
          <p:cNvPr id="32" name="CaixaDeTexto 31">
            <a:extLst>
              <a:ext uri="{FF2B5EF4-FFF2-40B4-BE49-F238E27FC236}">
                <a16:creationId xmlns:a16="http://schemas.microsoft.com/office/drawing/2014/main" xmlns="" id="{2D5D44EE-C4F8-439D-B80A-70CB5F1D3210}"/>
              </a:ext>
            </a:extLst>
          </p:cNvPr>
          <p:cNvSpPr txBox="1"/>
          <p:nvPr/>
        </p:nvSpPr>
        <p:spPr>
          <a:xfrm>
            <a:off x="9712171" y="2545521"/>
            <a:ext cx="10779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NÃO</a:t>
            </a:r>
          </a:p>
        </p:txBody>
      </p:sp>
      <p:sp>
        <p:nvSpPr>
          <p:cNvPr id="33" name="CaixaDeTexto 32">
            <a:extLst>
              <a:ext uri="{FF2B5EF4-FFF2-40B4-BE49-F238E27FC236}">
                <a16:creationId xmlns:a16="http://schemas.microsoft.com/office/drawing/2014/main" xmlns="" id="{746314C5-E77C-497E-9B0F-00D0F21090ED}"/>
              </a:ext>
            </a:extLst>
          </p:cNvPr>
          <p:cNvSpPr txBox="1"/>
          <p:nvPr/>
        </p:nvSpPr>
        <p:spPr>
          <a:xfrm rot="16200000">
            <a:off x="8679" y="258743"/>
            <a:ext cx="13236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Reconhecer</a:t>
            </a:r>
          </a:p>
          <a:p>
            <a:endParaRPr lang="pt-BR" dirty="0"/>
          </a:p>
        </p:txBody>
      </p:sp>
      <p:sp>
        <p:nvSpPr>
          <p:cNvPr id="35" name="CaixaDeTexto 34">
            <a:extLst>
              <a:ext uri="{FF2B5EF4-FFF2-40B4-BE49-F238E27FC236}">
                <a16:creationId xmlns:a16="http://schemas.microsoft.com/office/drawing/2014/main" xmlns="" id="{AA2B2896-C419-4E94-8FE3-7FC5EFF6D706}"/>
              </a:ext>
            </a:extLst>
          </p:cNvPr>
          <p:cNvSpPr txBox="1"/>
          <p:nvPr/>
        </p:nvSpPr>
        <p:spPr>
          <a:xfrm rot="16200000">
            <a:off x="-422054" y="1740249"/>
            <a:ext cx="1882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Ressuscitar</a:t>
            </a:r>
          </a:p>
        </p:txBody>
      </p:sp>
      <p:sp>
        <p:nvSpPr>
          <p:cNvPr id="37" name="CaixaDeTexto 36">
            <a:extLst>
              <a:ext uri="{FF2B5EF4-FFF2-40B4-BE49-F238E27FC236}">
                <a16:creationId xmlns:a16="http://schemas.microsoft.com/office/drawing/2014/main" xmlns="" id="{5AB32B5C-3A40-4DF7-96FE-56171B603751}"/>
              </a:ext>
            </a:extLst>
          </p:cNvPr>
          <p:cNvSpPr txBox="1"/>
          <p:nvPr/>
        </p:nvSpPr>
        <p:spPr>
          <a:xfrm rot="16200000">
            <a:off x="-681552" y="3942636"/>
            <a:ext cx="24248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pt-BR"/>
              <a:t>Responder</a:t>
            </a:r>
          </a:p>
        </p:txBody>
      </p:sp>
      <p:pic>
        <p:nvPicPr>
          <p:cNvPr id="39" name="Imagem 38">
            <a:extLst>
              <a:ext uri="{FF2B5EF4-FFF2-40B4-BE49-F238E27FC236}">
                <a16:creationId xmlns:a16="http://schemas.microsoft.com/office/drawing/2014/main" xmlns="" id="{4A739698-BD18-4820-B516-4ECD3CDCECC6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038055" y="5660388"/>
            <a:ext cx="2155702" cy="1197612"/>
          </a:xfrm>
          <a:prstGeom prst="rect">
            <a:avLst/>
          </a:prstGeom>
        </p:spPr>
      </p:pic>
      <p:sp>
        <p:nvSpPr>
          <p:cNvPr id="40" name="CaixaDeTexto 39">
            <a:extLst>
              <a:ext uri="{FF2B5EF4-FFF2-40B4-BE49-F238E27FC236}">
                <a16:creationId xmlns:a16="http://schemas.microsoft.com/office/drawing/2014/main" xmlns="" id="{51449DE8-278A-4268-A0DB-D14BD49142C3}"/>
              </a:ext>
            </a:extLst>
          </p:cNvPr>
          <p:cNvSpPr txBox="1"/>
          <p:nvPr/>
        </p:nvSpPr>
        <p:spPr>
          <a:xfrm>
            <a:off x="-25894" y="6665622"/>
            <a:ext cx="7119891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/>
              <a:t>Plante, L. A. (2016). </a:t>
            </a:r>
            <a:r>
              <a:rPr lang="en-US" sz="900" i="1" dirty="0"/>
              <a:t>Management of Sepsis and Septic Shock for the Obstetrician–Gynecologist. Obstetrics and Gynecology Clinics of North America</a:t>
            </a:r>
            <a:endParaRPr lang="pt-BR" sz="900" dirty="0"/>
          </a:p>
        </p:txBody>
      </p:sp>
      <p:sp>
        <p:nvSpPr>
          <p:cNvPr id="25" name="Retângulo 24">
            <a:extLst>
              <a:ext uri="{FF2B5EF4-FFF2-40B4-BE49-F238E27FC236}">
                <a16:creationId xmlns:a16="http://schemas.microsoft.com/office/drawing/2014/main" xmlns="" id="{ABFADCAC-723F-4EA5-9283-CA40FD6A5668}"/>
              </a:ext>
            </a:extLst>
          </p:cNvPr>
          <p:cNvSpPr/>
          <p:nvPr/>
        </p:nvSpPr>
        <p:spPr>
          <a:xfrm>
            <a:off x="3956437" y="29093"/>
            <a:ext cx="3614020" cy="2104224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xmlns="" id="{523233DA-B7E8-4E2B-AC35-A918EB1A87AC}"/>
              </a:ext>
            </a:extLst>
          </p:cNvPr>
          <p:cNvSpPr txBox="1"/>
          <p:nvPr/>
        </p:nvSpPr>
        <p:spPr>
          <a:xfrm>
            <a:off x="4324151" y="372563"/>
            <a:ext cx="309756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 err="1"/>
              <a:t>qSOFA</a:t>
            </a:r>
            <a:r>
              <a:rPr lang="pt-BR" sz="2000" dirty="0"/>
              <a:t>:</a:t>
            </a:r>
          </a:p>
          <a:p>
            <a:r>
              <a:rPr lang="pt-BR" sz="2000" dirty="0"/>
              <a:t>- PA sistólica &lt;90 mmHg</a:t>
            </a:r>
          </a:p>
          <a:p>
            <a:r>
              <a:rPr lang="pt-BR" sz="2000" dirty="0"/>
              <a:t>- FR&gt;25rpm</a:t>
            </a:r>
          </a:p>
          <a:p>
            <a:r>
              <a:rPr lang="pt-BR" sz="2000" dirty="0"/>
              <a:t>- Estado mental alterado</a:t>
            </a:r>
          </a:p>
        </p:txBody>
      </p:sp>
    </p:spTree>
    <p:extLst>
      <p:ext uri="{BB962C8B-B14F-4D97-AF65-F5344CB8AC3E}">
        <p14:creationId xmlns:p14="http://schemas.microsoft.com/office/powerpoint/2010/main" val="1013163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Retângulo 37">
            <a:extLst>
              <a:ext uri="{FF2B5EF4-FFF2-40B4-BE49-F238E27FC236}">
                <a16:creationId xmlns:a16="http://schemas.microsoft.com/office/drawing/2014/main" xmlns="" id="{625AF060-B849-4D56-8A3C-D50BC1956A3C}"/>
              </a:ext>
            </a:extLst>
          </p:cNvPr>
          <p:cNvSpPr/>
          <p:nvPr/>
        </p:nvSpPr>
        <p:spPr>
          <a:xfrm>
            <a:off x="297756" y="3579767"/>
            <a:ext cx="607826" cy="223066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6" name="Retângulo 35">
            <a:extLst>
              <a:ext uri="{FF2B5EF4-FFF2-40B4-BE49-F238E27FC236}">
                <a16:creationId xmlns:a16="http://schemas.microsoft.com/office/drawing/2014/main" xmlns="" id="{222038A0-F353-4E2E-806D-BE53B5288196}"/>
              </a:ext>
            </a:extLst>
          </p:cNvPr>
          <p:cNvSpPr/>
          <p:nvPr/>
        </p:nvSpPr>
        <p:spPr>
          <a:xfrm>
            <a:off x="300686" y="1190312"/>
            <a:ext cx="604897" cy="238945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4" name="Retângulo 33">
            <a:extLst>
              <a:ext uri="{FF2B5EF4-FFF2-40B4-BE49-F238E27FC236}">
                <a16:creationId xmlns:a16="http://schemas.microsoft.com/office/drawing/2014/main" xmlns="" id="{DABDBCFF-3EF6-447E-897C-81298150BD9B}"/>
              </a:ext>
            </a:extLst>
          </p:cNvPr>
          <p:cNvSpPr/>
          <p:nvPr/>
        </p:nvSpPr>
        <p:spPr>
          <a:xfrm>
            <a:off x="300685" y="12764"/>
            <a:ext cx="604897" cy="119320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0" name="Retângulo 19">
            <a:extLst>
              <a:ext uri="{FF2B5EF4-FFF2-40B4-BE49-F238E27FC236}">
                <a16:creationId xmlns:a16="http://schemas.microsoft.com/office/drawing/2014/main" xmlns="" id="{982BAF10-B912-4118-92FD-55753122B8CE}"/>
              </a:ext>
            </a:extLst>
          </p:cNvPr>
          <p:cNvSpPr/>
          <p:nvPr/>
        </p:nvSpPr>
        <p:spPr>
          <a:xfrm>
            <a:off x="8585205" y="3030163"/>
            <a:ext cx="3260565" cy="1129431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9" name="Retângulo 18">
            <a:extLst>
              <a:ext uri="{FF2B5EF4-FFF2-40B4-BE49-F238E27FC236}">
                <a16:creationId xmlns:a16="http://schemas.microsoft.com/office/drawing/2014/main" xmlns="" id="{FD354DD2-3BF9-4D3C-9AF7-FFEAEEEBC974}"/>
              </a:ext>
            </a:extLst>
          </p:cNvPr>
          <p:cNvSpPr/>
          <p:nvPr/>
        </p:nvSpPr>
        <p:spPr>
          <a:xfrm>
            <a:off x="8607051" y="875994"/>
            <a:ext cx="2839391" cy="840573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8" name="Retângulo 17">
            <a:extLst>
              <a:ext uri="{FF2B5EF4-FFF2-40B4-BE49-F238E27FC236}">
                <a16:creationId xmlns:a16="http://schemas.microsoft.com/office/drawing/2014/main" xmlns="" id="{38A2FB2F-A219-47AD-8929-1AF4D032F5F0}"/>
              </a:ext>
            </a:extLst>
          </p:cNvPr>
          <p:cNvSpPr/>
          <p:nvPr/>
        </p:nvSpPr>
        <p:spPr>
          <a:xfrm>
            <a:off x="4580762" y="1552642"/>
            <a:ext cx="3260565" cy="1745394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7" name="Retângulo 16">
            <a:extLst>
              <a:ext uri="{FF2B5EF4-FFF2-40B4-BE49-F238E27FC236}">
                <a16:creationId xmlns:a16="http://schemas.microsoft.com/office/drawing/2014/main" xmlns="" id="{CFC06998-807A-45C8-A8ED-F12FED92185D}"/>
              </a:ext>
            </a:extLst>
          </p:cNvPr>
          <p:cNvSpPr/>
          <p:nvPr/>
        </p:nvSpPr>
        <p:spPr>
          <a:xfrm>
            <a:off x="5120824" y="5129399"/>
            <a:ext cx="1285246" cy="450388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6" name="Retângulo 15">
            <a:extLst>
              <a:ext uri="{FF2B5EF4-FFF2-40B4-BE49-F238E27FC236}">
                <a16:creationId xmlns:a16="http://schemas.microsoft.com/office/drawing/2014/main" xmlns="" id="{298D9E2D-01BB-4BDF-80A5-B2625F94C8F2}"/>
              </a:ext>
            </a:extLst>
          </p:cNvPr>
          <p:cNvSpPr/>
          <p:nvPr/>
        </p:nvSpPr>
        <p:spPr>
          <a:xfrm>
            <a:off x="5126673" y="4250358"/>
            <a:ext cx="1134326" cy="450388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5" name="Retângulo 14">
            <a:extLst>
              <a:ext uri="{FF2B5EF4-FFF2-40B4-BE49-F238E27FC236}">
                <a16:creationId xmlns:a16="http://schemas.microsoft.com/office/drawing/2014/main" xmlns="" id="{3EAC71FF-CDBE-4CE3-84BF-3EC63D07442C}"/>
              </a:ext>
            </a:extLst>
          </p:cNvPr>
          <p:cNvSpPr/>
          <p:nvPr/>
        </p:nvSpPr>
        <p:spPr>
          <a:xfrm>
            <a:off x="1208761" y="4148924"/>
            <a:ext cx="2800593" cy="1531477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4" name="Retângulo 13">
            <a:extLst>
              <a:ext uri="{FF2B5EF4-FFF2-40B4-BE49-F238E27FC236}">
                <a16:creationId xmlns:a16="http://schemas.microsoft.com/office/drawing/2014/main" xmlns="" id="{D3D1D789-926E-479C-8327-ECF43929E270}"/>
              </a:ext>
            </a:extLst>
          </p:cNvPr>
          <p:cNvSpPr/>
          <p:nvPr/>
        </p:nvSpPr>
        <p:spPr>
          <a:xfrm>
            <a:off x="1233599" y="2519625"/>
            <a:ext cx="2432879" cy="1076417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3" name="Retângulo 12">
            <a:extLst>
              <a:ext uri="{FF2B5EF4-FFF2-40B4-BE49-F238E27FC236}">
                <a16:creationId xmlns:a16="http://schemas.microsoft.com/office/drawing/2014/main" xmlns="" id="{2EF653E8-337D-448E-A7C0-FFA944500F63}"/>
              </a:ext>
            </a:extLst>
          </p:cNvPr>
          <p:cNvSpPr/>
          <p:nvPr/>
        </p:nvSpPr>
        <p:spPr>
          <a:xfrm>
            <a:off x="1221180" y="1190312"/>
            <a:ext cx="2432879" cy="840573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" name="Retângulo 1">
            <a:extLst>
              <a:ext uri="{FF2B5EF4-FFF2-40B4-BE49-F238E27FC236}">
                <a16:creationId xmlns:a16="http://schemas.microsoft.com/office/drawing/2014/main" xmlns="" id="{0E889C57-B721-4913-8B9B-B258CAF9CD49}"/>
              </a:ext>
            </a:extLst>
          </p:cNvPr>
          <p:cNvSpPr/>
          <p:nvPr/>
        </p:nvSpPr>
        <p:spPr>
          <a:xfrm>
            <a:off x="1221180" y="319868"/>
            <a:ext cx="2152335" cy="450388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5F3C1E04-0FFC-49F6-AD3A-5D0E89F8C9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33599" y="1296281"/>
            <a:ext cx="2788174" cy="628634"/>
          </a:xfrm>
        </p:spPr>
        <p:txBody>
          <a:bodyPr>
            <a:normAutofit/>
          </a:bodyPr>
          <a:lstStyle/>
          <a:p>
            <a:pPr marL="0" indent="0">
              <a:lnSpc>
                <a:spcPct val="70000"/>
              </a:lnSpc>
              <a:buNone/>
            </a:pPr>
            <a:r>
              <a:rPr lang="pt-BR" dirty="0"/>
              <a:t>Manter as vias aéreas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pt-BR" dirty="0"/>
              <a:t>Oxigenar</a:t>
            </a:r>
          </a:p>
        </p:txBody>
      </p:sp>
      <p:sp>
        <p:nvSpPr>
          <p:cNvPr id="4" name="Espaço Reservado para Conteúdo 2">
            <a:extLst>
              <a:ext uri="{FF2B5EF4-FFF2-40B4-BE49-F238E27FC236}">
                <a16:creationId xmlns:a16="http://schemas.microsoft.com/office/drawing/2014/main" xmlns="" id="{6B425C62-418D-41E3-895E-3DE41718FA33}"/>
              </a:ext>
            </a:extLst>
          </p:cNvPr>
          <p:cNvSpPr txBox="1">
            <a:spLocks/>
          </p:cNvSpPr>
          <p:nvPr/>
        </p:nvSpPr>
        <p:spPr>
          <a:xfrm>
            <a:off x="1221180" y="319868"/>
            <a:ext cx="2312872" cy="4503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31286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8431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5735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82775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pt-BR" dirty="0"/>
              <a:t>Reconhecer sepse</a:t>
            </a:r>
          </a:p>
        </p:txBody>
      </p:sp>
      <p:sp>
        <p:nvSpPr>
          <p:cNvPr id="5" name="Espaço Reservado para Conteúdo 2">
            <a:extLst>
              <a:ext uri="{FF2B5EF4-FFF2-40B4-BE49-F238E27FC236}">
                <a16:creationId xmlns:a16="http://schemas.microsoft.com/office/drawing/2014/main" xmlns="" id="{16EE06BE-1794-4697-83BD-B1C17BCF45E3}"/>
              </a:ext>
            </a:extLst>
          </p:cNvPr>
          <p:cNvSpPr txBox="1">
            <a:spLocks/>
          </p:cNvSpPr>
          <p:nvPr/>
        </p:nvSpPr>
        <p:spPr>
          <a:xfrm>
            <a:off x="1199195" y="4278957"/>
            <a:ext cx="2788174" cy="153147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31286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8431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5735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82775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pt-BR" dirty="0"/>
              <a:t>Administrar antibiótico dentro de 60 min</a:t>
            </a:r>
          </a:p>
          <a:p>
            <a:pPr marL="0" indent="0">
              <a:buNone/>
            </a:pPr>
            <a:r>
              <a:rPr lang="pt-BR" dirty="0"/>
              <a:t>Não demorar para iniciar investigações</a:t>
            </a:r>
          </a:p>
        </p:txBody>
      </p:sp>
      <p:sp>
        <p:nvSpPr>
          <p:cNvPr id="6" name="Espaço Reservado para Conteúdo 2">
            <a:extLst>
              <a:ext uri="{FF2B5EF4-FFF2-40B4-BE49-F238E27FC236}">
                <a16:creationId xmlns:a16="http://schemas.microsoft.com/office/drawing/2014/main" xmlns="" id="{7ECBCD11-A90F-49D8-81AA-F743EAA583E7}"/>
              </a:ext>
            </a:extLst>
          </p:cNvPr>
          <p:cNvSpPr txBox="1">
            <a:spLocks/>
          </p:cNvSpPr>
          <p:nvPr/>
        </p:nvSpPr>
        <p:spPr>
          <a:xfrm>
            <a:off x="5120824" y="5181801"/>
            <a:ext cx="2489874" cy="62863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31286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8431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5735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82775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pt-BR" dirty="0"/>
              <a:t>Avaliar feto</a:t>
            </a:r>
          </a:p>
          <a:p>
            <a:endParaRPr lang="pt-BR" dirty="0"/>
          </a:p>
        </p:txBody>
      </p:sp>
      <p:sp>
        <p:nvSpPr>
          <p:cNvPr id="7" name="Espaço Reservado para Conteúdo 2">
            <a:extLst>
              <a:ext uri="{FF2B5EF4-FFF2-40B4-BE49-F238E27FC236}">
                <a16:creationId xmlns:a16="http://schemas.microsoft.com/office/drawing/2014/main" xmlns="" id="{A724D17B-2631-4A4E-8B1A-F5207DD61E92}"/>
              </a:ext>
            </a:extLst>
          </p:cNvPr>
          <p:cNvSpPr txBox="1">
            <a:spLocks/>
          </p:cNvSpPr>
          <p:nvPr/>
        </p:nvSpPr>
        <p:spPr>
          <a:xfrm>
            <a:off x="1214970" y="2694741"/>
            <a:ext cx="2788174" cy="124504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31286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8431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5735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82775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50000"/>
              </a:lnSpc>
              <a:buNone/>
            </a:pPr>
            <a:r>
              <a:rPr lang="pt-BR" dirty="0"/>
              <a:t>Acesso Intravenoso</a:t>
            </a:r>
          </a:p>
          <a:p>
            <a:pPr marL="0" indent="0">
              <a:lnSpc>
                <a:spcPct val="50000"/>
              </a:lnSpc>
              <a:buNone/>
            </a:pPr>
            <a:r>
              <a:rPr lang="pt-BR" dirty="0"/>
              <a:t>Exames laboratoriais</a:t>
            </a:r>
          </a:p>
          <a:p>
            <a:pPr marL="0" indent="0">
              <a:lnSpc>
                <a:spcPct val="50000"/>
              </a:lnSpc>
              <a:buNone/>
            </a:pPr>
            <a:r>
              <a:rPr lang="pt-BR" dirty="0"/>
              <a:t>Fluídos endovenosos</a:t>
            </a:r>
          </a:p>
          <a:p>
            <a:endParaRPr lang="pt-BR" dirty="0"/>
          </a:p>
        </p:txBody>
      </p:sp>
      <p:sp>
        <p:nvSpPr>
          <p:cNvPr id="8" name="Espaço Reservado para Conteúdo 2">
            <a:extLst>
              <a:ext uri="{FF2B5EF4-FFF2-40B4-BE49-F238E27FC236}">
                <a16:creationId xmlns:a16="http://schemas.microsoft.com/office/drawing/2014/main" xmlns="" id="{6F445B20-48D2-4834-A646-36319EFE31CD}"/>
              </a:ext>
            </a:extLst>
          </p:cNvPr>
          <p:cNvSpPr txBox="1">
            <a:spLocks/>
          </p:cNvSpPr>
          <p:nvPr/>
        </p:nvSpPr>
        <p:spPr>
          <a:xfrm>
            <a:off x="5162937" y="4278957"/>
            <a:ext cx="2312872" cy="4503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31286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8431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5735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82775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pt-BR" dirty="0"/>
              <a:t>Reavaliar</a:t>
            </a:r>
          </a:p>
          <a:p>
            <a:endParaRPr lang="pt-BR" dirty="0"/>
          </a:p>
        </p:txBody>
      </p:sp>
      <p:sp>
        <p:nvSpPr>
          <p:cNvPr id="10" name="Espaço Reservado para Conteúdo 2">
            <a:extLst>
              <a:ext uri="{FF2B5EF4-FFF2-40B4-BE49-F238E27FC236}">
                <a16:creationId xmlns:a16="http://schemas.microsoft.com/office/drawing/2014/main" xmlns="" id="{5213D434-4DCA-4CF4-B674-1AF851C1FB0F}"/>
              </a:ext>
            </a:extLst>
          </p:cNvPr>
          <p:cNvSpPr txBox="1">
            <a:spLocks/>
          </p:cNvSpPr>
          <p:nvPr/>
        </p:nvSpPr>
        <p:spPr>
          <a:xfrm>
            <a:off x="4615052" y="1624122"/>
            <a:ext cx="3260565" cy="19556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31286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8431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5735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82775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pt-BR" dirty="0"/>
              <a:t>Sinais de deterioração da sepse?</a:t>
            </a:r>
          </a:p>
          <a:p>
            <a:pPr>
              <a:lnSpc>
                <a:spcPct val="60000"/>
              </a:lnSpc>
            </a:pPr>
            <a:r>
              <a:rPr lang="pt-BR" dirty="0"/>
              <a:t>SBP &lt;90 mmHg</a:t>
            </a:r>
          </a:p>
          <a:p>
            <a:pPr>
              <a:lnSpc>
                <a:spcPct val="60000"/>
              </a:lnSpc>
            </a:pPr>
            <a:r>
              <a:rPr lang="pt-BR" dirty="0" err="1"/>
              <a:t>Frequencia</a:t>
            </a:r>
            <a:r>
              <a:rPr lang="pt-BR" dirty="0"/>
              <a:t> respiratória aumentada</a:t>
            </a:r>
          </a:p>
          <a:p>
            <a:pPr>
              <a:lnSpc>
                <a:spcPct val="60000"/>
              </a:lnSpc>
            </a:pPr>
            <a:r>
              <a:rPr lang="pt-BR" dirty="0"/>
              <a:t>Disfunção renal</a:t>
            </a:r>
          </a:p>
          <a:p>
            <a:pPr>
              <a:lnSpc>
                <a:spcPct val="60000"/>
              </a:lnSpc>
            </a:pPr>
            <a:r>
              <a:rPr lang="pt-BR" dirty="0"/>
              <a:t>Nível alterado de consciência</a:t>
            </a:r>
          </a:p>
          <a:p>
            <a:endParaRPr lang="pt-BR" dirty="0"/>
          </a:p>
        </p:txBody>
      </p:sp>
      <p:sp>
        <p:nvSpPr>
          <p:cNvPr id="11" name="Espaço Reservado para Conteúdo 2">
            <a:extLst>
              <a:ext uri="{FF2B5EF4-FFF2-40B4-BE49-F238E27FC236}">
                <a16:creationId xmlns:a16="http://schemas.microsoft.com/office/drawing/2014/main" xmlns="" id="{7953AA4B-A167-47E8-92CE-19789EDBDD23}"/>
              </a:ext>
            </a:extLst>
          </p:cNvPr>
          <p:cNvSpPr txBox="1">
            <a:spLocks/>
          </p:cNvSpPr>
          <p:nvPr/>
        </p:nvSpPr>
        <p:spPr>
          <a:xfrm>
            <a:off x="8585205" y="3112307"/>
            <a:ext cx="3335366" cy="14643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31286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8431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5735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82775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dirty="0"/>
              <a:t>Avaliação direcionada e continue monitorando mulher e feto / recém-nascido</a:t>
            </a:r>
          </a:p>
          <a:p>
            <a:endParaRPr lang="pt-BR" dirty="0"/>
          </a:p>
        </p:txBody>
      </p:sp>
      <p:sp>
        <p:nvSpPr>
          <p:cNvPr id="12" name="Espaço Reservado para Conteúdo 2">
            <a:extLst>
              <a:ext uri="{FF2B5EF4-FFF2-40B4-BE49-F238E27FC236}">
                <a16:creationId xmlns:a16="http://schemas.microsoft.com/office/drawing/2014/main" xmlns="" id="{5AB28AFB-1F46-4571-9CA5-31BEEC35F1EA}"/>
              </a:ext>
            </a:extLst>
          </p:cNvPr>
          <p:cNvSpPr txBox="1">
            <a:spLocks/>
          </p:cNvSpPr>
          <p:nvPr/>
        </p:nvSpPr>
        <p:spPr>
          <a:xfrm>
            <a:off x="8641339" y="919732"/>
            <a:ext cx="2770813" cy="8405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31286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8431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5735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82775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dirty="0"/>
              <a:t>UTI ou rápida revisão de resposta</a:t>
            </a:r>
          </a:p>
          <a:p>
            <a:endParaRPr lang="pt-BR" dirty="0"/>
          </a:p>
        </p:txBody>
      </p:sp>
      <p:sp>
        <p:nvSpPr>
          <p:cNvPr id="21" name="Seta: para Baixo 20">
            <a:extLst>
              <a:ext uri="{FF2B5EF4-FFF2-40B4-BE49-F238E27FC236}">
                <a16:creationId xmlns:a16="http://schemas.microsoft.com/office/drawing/2014/main" xmlns="" id="{95B8522C-759A-46F5-804C-6620428B0B87}"/>
              </a:ext>
            </a:extLst>
          </p:cNvPr>
          <p:cNvSpPr/>
          <p:nvPr/>
        </p:nvSpPr>
        <p:spPr>
          <a:xfrm>
            <a:off x="2050742" y="770256"/>
            <a:ext cx="177553" cy="339169"/>
          </a:xfrm>
          <a:prstGeom prst="down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2" name="Seta: para Baixo 21">
            <a:extLst>
              <a:ext uri="{FF2B5EF4-FFF2-40B4-BE49-F238E27FC236}">
                <a16:creationId xmlns:a16="http://schemas.microsoft.com/office/drawing/2014/main" xmlns="" id="{EB5ADE72-F3F2-4B4F-AA02-8715BBCEBDBD}"/>
              </a:ext>
            </a:extLst>
          </p:cNvPr>
          <p:cNvSpPr/>
          <p:nvPr/>
        </p:nvSpPr>
        <p:spPr>
          <a:xfrm>
            <a:off x="2050742" y="2030885"/>
            <a:ext cx="177553" cy="420056"/>
          </a:xfrm>
          <a:prstGeom prst="down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3" name="Seta: para Baixo 22">
            <a:extLst>
              <a:ext uri="{FF2B5EF4-FFF2-40B4-BE49-F238E27FC236}">
                <a16:creationId xmlns:a16="http://schemas.microsoft.com/office/drawing/2014/main" xmlns="" id="{45CA0825-BD1C-46B4-97B6-24CDF26AC290}"/>
              </a:ext>
            </a:extLst>
          </p:cNvPr>
          <p:cNvSpPr/>
          <p:nvPr/>
        </p:nvSpPr>
        <p:spPr>
          <a:xfrm>
            <a:off x="2049521" y="3594878"/>
            <a:ext cx="178774" cy="474943"/>
          </a:xfrm>
          <a:prstGeom prst="down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4" name="Seta: para Baixo 23">
            <a:extLst>
              <a:ext uri="{FF2B5EF4-FFF2-40B4-BE49-F238E27FC236}">
                <a16:creationId xmlns:a16="http://schemas.microsoft.com/office/drawing/2014/main" xmlns="" id="{87591E5C-7B75-4480-8CEA-E323F3B3E57D}"/>
              </a:ext>
            </a:extLst>
          </p:cNvPr>
          <p:cNvSpPr/>
          <p:nvPr/>
        </p:nvSpPr>
        <p:spPr>
          <a:xfrm rot="16200000">
            <a:off x="4441903" y="4024286"/>
            <a:ext cx="167982" cy="1014834"/>
          </a:xfrm>
          <a:prstGeom prst="down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6" name="Seta: para Baixo 25">
            <a:extLst>
              <a:ext uri="{FF2B5EF4-FFF2-40B4-BE49-F238E27FC236}">
                <a16:creationId xmlns:a16="http://schemas.microsoft.com/office/drawing/2014/main" xmlns="" id="{E8D1A406-336A-4BEE-AFC9-A4B6807212BC}"/>
              </a:ext>
            </a:extLst>
          </p:cNvPr>
          <p:cNvSpPr/>
          <p:nvPr/>
        </p:nvSpPr>
        <p:spPr>
          <a:xfrm rot="10800000">
            <a:off x="5630515" y="3298036"/>
            <a:ext cx="178774" cy="958031"/>
          </a:xfrm>
          <a:prstGeom prst="down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7" name="Seta: para Baixo 26">
            <a:extLst>
              <a:ext uri="{FF2B5EF4-FFF2-40B4-BE49-F238E27FC236}">
                <a16:creationId xmlns:a16="http://schemas.microsoft.com/office/drawing/2014/main" xmlns="" id="{2FD2F399-50DD-40F2-A86D-6B933BFC2CFF}"/>
              </a:ext>
            </a:extLst>
          </p:cNvPr>
          <p:cNvSpPr/>
          <p:nvPr/>
        </p:nvSpPr>
        <p:spPr>
          <a:xfrm rot="16200000">
            <a:off x="4435710" y="4811195"/>
            <a:ext cx="167982" cy="1014834"/>
          </a:xfrm>
          <a:prstGeom prst="down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8" name="Sinal de Subtração 27">
            <a:extLst>
              <a:ext uri="{FF2B5EF4-FFF2-40B4-BE49-F238E27FC236}">
                <a16:creationId xmlns:a16="http://schemas.microsoft.com/office/drawing/2014/main" xmlns="" id="{11B3E172-13F2-4B27-BCBD-96988C905FEF}"/>
              </a:ext>
            </a:extLst>
          </p:cNvPr>
          <p:cNvSpPr/>
          <p:nvPr/>
        </p:nvSpPr>
        <p:spPr>
          <a:xfrm>
            <a:off x="7563874" y="2228511"/>
            <a:ext cx="2387994" cy="333445"/>
          </a:xfrm>
          <a:prstGeom prst="mathMinus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9" name="Seta: para Cima 28">
            <a:extLst>
              <a:ext uri="{FF2B5EF4-FFF2-40B4-BE49-F238E27FC236}">
                <a16:creationId xmlns:a16="http://schemas.microsoft.com/office/drawing/2014/main" xmlns="" id="{4BE390F4-95A5-4304-80D8-944AFFC7A91C}"/>
              </a:ext>
            </a:extLst>
          </p:cNvPr>
          <p:cNvSpPr/>
          <p:nvPr/>
        </p:nvSpPr>
        <p:spPr>
          <a:xfrm>
            <a:off x="9472475" y="1798712"/>
            <a:ext cx="170006" cy="552784"/>
          </a:xfrm>
          <a:prstGeom prst="up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0" name="Seta: para Cima 29">
            <a:extLst>
              <a:ext uri="{FF2B5EF4-FFF2-40B4-BE49-F238E27FC236}">
                <a16:creationId xmlns:a16="http://schemas.microsoft.com/office/drawing/2014/main" xmlns="" id="{56A52F75-6AF7-40E2-8142-6DF2D543F84C}"/>
              </a:ext>
            </a:extLst>
          </p:cNvPr>
          <p:cNvSpPr/>
          <p:nvPr/>
        </p:nvSpPr>
        <p:spPr>
          <a:xfrm rot="10800000">
            <a:off x="9472475" y="2450941"/>
            <a:ext cx="170006" cy="552784"/>
          </a:xfrm>
          <a:prstGeom prst="up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1" name="CaixaDeTexto 30">
            <a:extLst>
              <a:ext uri="{FF2B5EF4-FFF2-40B4-BE49-F238E27FC236}">
                <a16:creationId xmlns:a16="http://schemas.microsoft.com/office/drawing/2014/main" xmlns="" id="{D31BEDE9-09C5-4602-B606-4907B525AF6A}"/>
              </a:ext>
            </a:extLst>
          </p:cNvPr>
          <p:cNvSpPr txBox="1"/>
          <p:nvPr/>
        </p:nvSpPr>
        <p:spPr>
          <a:xfrm>
            <a:off x="9712171" y="1924915"/>
            <a:ext cx="10779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SIM</a:t>
            </a:r>
          </a:p>
        </p:txBody>
      </p:sp>
      <p:sp>
        <p:nvSpPr>
          <p:cNvPr id="32" name="CaixaDeTexto 31">
            <a:extLst>
              <a:ext uri="{FF2B5EF4-FFF2-40B4-BE49-F238E27FC236}">
                <a16:creationId xmlns:a16="http://schemas.microsoft.com/office/drawing/2014/main" xmlns="" id="{2D5D44EE-C4F8-439D-B80A-70CB5F1D3210}"/>
              </a:ext>
            </a:extLst>
          </p:cNvPr>
          <p:cNvSpPr txBox="1"/>
          <p:nvPr/>
        </p:nvSpPr>
        <p:spPr>
          <a:xfrm>
            <a:off x="9712171" y="2545521"/>
            <a:ext cx="10779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NÃO</a:t>
            </a:r>
          </a:p>
        </p:txBody>
      </p:sp>
      <p:sp>
        <p:nvSpPr>
          <p:cNvPr id="33" name="CaixaDeTexto 32">
            <a:extLst>
              <a:ext uri="{FF2B5EF4-FFF2-40B4-BE49-F238E27FC236}">
                <a16:creationId xmlns:a16="http://schemas.microsoft.com/office/drawing/2014/main" xmlns="" id="{746314C5-E77C-497E-9B0F-00D0F21090ED}"/>
              </a:ext>
            </a:extLst>
          </p:cNvPr>
          <p:cNvSpPr txBox="1"/>
          <p:nvPr/>
        </p:nvSpPr>
        <p:spPr>
          <a:xfrm rot="16200000">
            <a:off x="8679" y="258743"/>
            <a:ext cx="13236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Reconhecer</a:t>
            </a:r>
          </a:p>
          <a:p>
            <a:endParaRPr lang="pt-BR" dirty="0"/>
          </a:p>
        </p:txBody>
      </p:sp>
      <p:sp>
        <p:nvSpPr>
          <p:cNvPr id="35" name="CaixaDeTexto 34">
            <a:extLst>
              <a:ext uri="{FF2B5EF4-FFF2-40B4-BE49-F238E27FC236}">
                <a16:creationId xmlns:a16="http://schemas.microsoft.com/office/drawing/2014/main" xmlns="" id="{AA2B2896-C419-4E94-8FE3-7FC5EFF6D706}"/>
              </a:ext>
            </a:extLst>
          </p:cNvPr>
          <p:cNvSpPr txBox="1"/>
          <p:nvPr/>
        </p:nvSpPr>
        <p:spPr>
          <a:xfrm rot="16200000">
            <a:off x="-422054" y="1740249"/>
            <a:ext cx="1882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Ressuscitar</a:t>
            </a:r>
          </a:p>
        </p:txBody>
      </p:sp>
      <p:sp>
        <p:nvSpPr>
          <p:cNvPr id="37" name="CaixaDeTexto 36">
            <a:extLst>
              <a:ext uri="{FF2B5EF4-FFF2-40B4-BE49-F238E27FC236}">
                <a16:creationId xmlns:a16="http://schemas.microsoft.com/office/drawing/2014/main" xmlns="" id="{5AB32B5C-3A40-4DF7-96FE-56171B603751}"/>
              </a:ext>
            </a:extLst>
          </p:cNvPr>
          <p:cNvSpPr txBox="1"/>
          <p:nvPr/>
        </p:nvSpPr>
        <p:spPr>
          <a:xfrm rot="16200000">
            <a:off x="-681552" y="3942636"/>
            <a:ext cx="24248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pt-BR"/>
              <a:t>Responder</a:t>
            </a:r>
          </a:p>
        </p:txBody>
      </p:sp>
      <p:pic>
        <p:nvPicPr>
          <p:cNvPr id="39" name="Imagem 38">
            <a:extLst>
              <a:ext uri="{FF2B5EF4-FFF2-40B4-BE49-F238E27FC236}">
                <a16:creationId xmlns:a16="http://schemas.microsoft.com/office/drawing/2014/main" xmlns="" id="{4A739698-BD18-4820-B516-4ECD3CDCECC6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038055" y="5660388"/>
            <a:ext cx="2155702" cy="1197612"/>
          </a:xfrm>
          <a:prstGeom prst="rect">
            <a:avLst/>
          </a:prstGeom>
        </p:spPr>
      </p:pic>
      <p:sp>
        <p:nvSpPr>
          <p:cNvPr id="40" name="CaixaDeTexto 39">
            <a:extLst>
              <a:ext uri="{FF2B5EF4-FFF2-40B4-BE49-F238E27FC236}">
                <a16:creationId xmlns:a16="http://schemas.microsoft.com/office/drawing/2014/main" xmlns="" id="{51449DE8-278A-4268-A0DB-D14BD49142C3}"/>
              </a:ext>
            </a:extLst>
          </p:cNvPr>
          <p:cNvSpPr txBox="1"/>
          <p:nvPr/>
        </p:nvSpPr>
        <p:spPr>
          <a:xfrm>
            <a:off x="-25894" y="6665622"/>
            <a:ext cx="7119891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/>
              <a:t>Plante, L. A. (2016). </a:t>
            </a:r>
            <a:r>
              <a:rPr lang="en-US" sz="900" i="1" dirty="0"/>
              <a:t>Management of Sepsis and Septic Shock for the Obstetrician–Gynecologist. Obstetrics and Gynecology Clinics of North America</a:t>
            </a:r>
            <a:endParaRPr lang="pt-BR" sz="900" dirty="0"/>
          </a:p>
        </p:txBody>
      </p:sp>
    </p:spTree>
    <p:extLst>
      <p:ext uri="{BB962C8B-B14F-4D97-AF65-F5344CB8AC3E}">
        <p14:creationId xmlns:p14="http://schemas.microsoft.com/office/powerpoint/2010/main" val="4213556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Retângulo 37">
            <a:extLst>
              <a:ext uri="{FF2B5EF4-FFF2-40B4-BE49-F238E27FC236}">
                <a16:creationId xmlns:a16="http://schemas.microsoft.com/office/drawing/2014/main" xmlns="" id="{625AF060-B849-4D56-8A3C-D50BC1956A3C}"/>
              </a:ext>
            </a:extLst>
          </p:cNvPr>
          <p:cNvSpPr/>
          <p:nvPr/>
        </p:nvSpPr>
        <p:spPr>
          <a:xfrm>
            <a:off x="297756" y="3579767"/>
            <a:ext cx="607826" cy="223066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6" name="Retângulo 35">
            <a:extLst>
              <a:ext uri="{FF2B5EF4-FFF2-40B4-BE49-F238E27FC236}">
                <a16:creationId xmlns:a16="http://schemas.microsoft.com/office/drawing/2014/main" xmlns="" id="{222038A0-F353-4E2E-806D-BE53B5288196}"/>
              </a:ext>
            </a:extLst>
          </p:cNvPr>
          <p:cNvSpPr/>
          <p:nvPr/>
        </p:nvSpPr>
        <p:spPr>
          <a:xfrm>
            <a:off x="300686" y="1190312"/>
            <a:ext cx="604897" cy="238945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4" name="Retângulo 33">
            <a:extLst>
              <a:ext uri="{FF2B5EF4-FFF2-40B4-BE49-F238E27FC236}">
                <a16:creationId xmlns:a16="http://schemas.microsoft.com/office/drawing/2014/main" xmlns="" id="{DABDBCFF-3EF6-447E-897C-81298150BD9B}"/>
              </a:ext>
            </a:extLst>
          </p:cNvPr>
          <p:cNvSpPr/>
          <p:nvPr/>
        </p:nvSpPr>
        <p:spPr>
          <a:xfrm>
            <a:off x="300685" y="12764"/>
            <a:ext cx="604897" cy="119320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0" name="Retângulo 19">
            <a:extLst>
              <a:ext uri="{FF2B5EF4-FFF2-40B4-BE49-F238E27FC236}">
                <a16:creationId xmlns:a16="http://schemas.microsoft.com/office/drawing/2014/main" xmlns="" id="{982BAF10-B912-4118-92FD-55753122B8CE}"/>
              </a:ext>
            </a:extLst>
          </p:cNvPr>
          <p:cNvSpPr/>
          <p:nvPr/>
        </p:nvSpPr>
        <p:spPr>
          <a:xfrm>
            <a:off x="8585205" y="3030163"/>
            <a:ext cx="3260565" cy="1129431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9" name="Retângulo 18">
            <a:extLst>
              <a:ext uri="{FF2B5EF4-FFF2-40B4-BE49-F238E27FC236}">
                <a16:creationId xmlns:a16="http://schemas.microsoft.com/office/drawing/2014/main" xmlns="" id="{FD354DD2-3BF9-4D3C-9AF7-FFEAEEEBC974}"/>
              </a:ext>
            </a:extLst>
          </p:cNvPr>
          <p:cNvSpPr/>
          <p:nvPr/>
        </p:nvSpPr>
        <p:spPr>
          <a:xfrm>
            <a:off x="8607051" y="875994"/>
            <a:ext cx="2839391" cy="840573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8" name="Retângulo 17">
            <a:extLst>
              <a:ext uri="{FF2B5EF4-FFF2-40B4-BE49-F238E27FC236}">
                <a16:creationId xmlns:a16="http://schemas.microsoft.com/office/drawing/2014/main" xmlns="" id="{38A2FB2F-A219-47AD-8929-1AF4D032F5F0}"/>
              </a:ext>
            </a:extLst>
          </p:cNvPr>
          <p:cNvSpPr/>
          <p:nvPr/>
        </p:nvSpPr>
        <p:spPr>
          <a:xfrm>
            <a:off x="4580762" y="1552642"/>
            <a:ext cx="3260565" cy="1674659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7" name="Retângulo 16">
            <a:extLst>
              <a:ext uri="{FF2B5EF4-FFF2-40B4-BE49-F238E27FC236}">
                <a16:creationId xmlns:a16="http://schemas.microsoft.com/office/drawing/2014/main" xmlns="" id="{CFC06998-807A-45C8-A8ED-F12FED92185D}"/>
              </a:ext>
            </a:extLst>
          </p:cNvPr>
          <p:cNvSpPr/>
          <p:nvPr/>
        </p:nvSpPr>
        <p:spPr>
          <a:xfrm>
            <a:off x="5120824" y="5129399"/>
            <a:ext cx="1285246" cy="450388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6" name="Retângulo 15">
            <a:extLst>
              <a:ext uri="{FF2B5EF4-FFF2-40B4-BE49-F238E27FC236}">
                <a16:creationId xmlns:a16="http://schemas.microsoft.com/office/drawing/2014/main" xmlns="" id="{298D9E2D-01BB-4BDF-80A5-B2625F94C8F2}"/>
              </a:ext>
            </a:extLst>
          </p:cNvPr>
          <p:cNvSpPr/>
          <p:nvPr/>
        </p:nvSpPr>
        <p:spPr>
          <a:xfrm>
            <a:off x="5126673" y="4250358"/>
            <a:ext cx="1134326" cy="450388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5" name="Retângulo 14">
            <a:extLst>
              <a:ext uri="{FF2B5EF4-FFF2-40B4-BE49-F238E27FC236}">
                <a16:creationId xmlns:a16="http://schemas.microsoft.com/office/drawing/2014/main" xmlns="" id="{3EAC71FF-CDBE-4CE3-84BF-3EC63D07442C}"/>
              </a:ext>
            </a:extLst>
          </p:cNvPr>
          <p:cNvSpPr/>
          <p:nvPr/>
        </p:nvSpPr>
        <p:spPr>
          <a:xfrm>
            <a:off x="1208761" y="4148924"/>
            <a:ext cx="2800593" cy="1531477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4" name="Retângulo 13">
            <a:extLst>
              <a:ext uri="{FF2B5EF4-FFF2-40B4-BE49-F238E27FC236}">
                <a16:creationId xmlns:a16="http://schemas.microsoft.com/office/drawing/2014/main" xmlns="" id="{D3D1D789-926E-479C-8327-ECF43929E270}"/>
              </a:ext>
            </a:extLst>
          </p:cNvPr>
          <p:cNvSpPr/>
          <p:nvPr/>
        </p:nvSpPr>
        <p:spPr>
          <a:xfrm>
            <a:off x="1233599" y="2519625"/>
            <a:ext cx="2432879" cy="1076417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3" name="Retângulo 12">
            <a:extLst>
              <a:ext uri="{FF2B5EF4-FFF2-40B4-BE49-F238E27FC236}">
                <a16:creationId xmlns:a16="http://schemas.microsoft.com/office/drawing/2014/main" xmlns="" id="{2EF653E8-337D-448E-A7C0-FFA944500F63}"/>
              </a:ext>
            </a:extLst>
          </p:cNvPr>
          <p:cNvSpPr/>
          <p:nvPr/>
        </p:nvSpPr>
        <p:spPr>
          <a:xfrm>
            <a:off x="1221180" y="1190312"/>
            <a:ext cx="2432879" cy="840573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" name="Retângulo 1">
            <a:extLst>
              <a:ext uri="{FF2B5EF4-FFF2-40B4-BE49-F238E27FC236}">
                <a16:creationId xmlns:a16="http://schemas.microsoft.com/office/drawing/2014/main" xmlns="" id="{0E889C57-B721-4913-8B9B-B258CAF9CD49}"/>
              </a:ext>
            </a:extLst>
          </p:cNvPr>
          <p:cNvSpPr/>
          <p:nvPr/>
        </p:nvSpPr>
        <p:spPr>
          <a:xfrm>
            <a:off x="1221180" y="319868"/>
            <a:ext cx="2152335" cy="450388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5F3C1E04-0FFC-49F6-AD3A-5D0E89F8C9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33599" y="1296281"/>
            <a:ext cx="2788174" cy="628634"/>
          </a:xfrm>
        </p:spPr>
        <p:txBody>
          <a:bodyPr>
            <a:normAutofit/>
          </a:bodyPr>
          <a:lstStyle/>
          <a:p>
            <a:pPr marL="0" indent="0">
              <a:lnSpc>
                <a:spcPct val="70000"/>
              </a:lnSpc>
              <a:buNone/>
            </a:pPr>
            <a:r>
              <a:rPr lang="pt-BR" dirty="0"/>
              <a:t>Manter as vias aéreas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pt-BR" dirty="0"/>
              <a:t>Oxigenar</a:t>
            </a:r>
          </a:p>
        </p:txBody>
      </p:sp>
      <p:sp>
        <p:nvSpPr>
          <p:cNvPr id="4" name="Espaço Reservado para Conteúdo 2">
            <a:extLst>
              <a:ext uri="{FF2B5EF4-FFF2-40B4-BE49-F238E27FC236}">
                <a16:creationId xmlns:a16="http://schemas.microsoft.com/office/drawing/2014/main" xmlns="" id="{6B425C62-418D-41E3-895E-3DE41718FA33}"/>
              </a:ext>
            </a:extLst>
          </p:cNvPr>
          <p:cNvSpPr txBox="1">
            <a:spLocks/>
          </p:cNvSpPr>
          <p:nvPr/>
        </p:nvSpPr>
        <p:spPr>
          <a:xfrm>
            <a:off x="1221180" y="319868"/>
            <a:ext cx="2312872" cy="4503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31286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8431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5735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82775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pt-BR" dirty="0"/>
              <a:t>Reconhecer sepse</a:t>
            </a:r>
          </a:p>
        </p:txBody>
      </p:sp>
      <p:sp>
        <p:nvSpPr>
          <p:cNvPr id="5" name="Espaço Reservado para Conteúdo 2">
            <a:extLst>
              <a:ext uri="{FF2B5EF4-FFF2-40B4-BE49-F238E27FC236}">
                <a16:creationId xmlns:a16="http://schemas.microsoft.com/office/drawing/2014/main" xmlns="" id="{16EE06BE-1794-4697-83BD-B1C17BCF45E3}"/>
              </a:ext>
            </a:extLst>
          </p:cNvPr>
          <p:cNvSpPr txBox="1">
            <a:spLocks/>
          </p:cNvSpPr>
          <p:nvPr/>
        </p:nvSpPr>
        <p:spPr>
          <a:xfrm>
            <a:off x="1199195" y="4278957"/>
            <a:ext cx="2788174" cy="153147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31286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8431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5735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82775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pt-BR" dirty="0"/>
              <a:t>Administrar antibiótico dentro de 60 min</a:t>
            </a:r>
          </a:p>
          <a:p>
            <a:pPr marL="0" indent="0">
              <a:buNone/>
            </a:pPr>
            <a:r>
              <a:rPr lang="pt-BR" dirty="0"/>
              <a:t>Não demorar para iniciar investigações</a:t>
            </a:r>
          </a:p>
        </p:txBody>
      </p:sp>
      <p:sp>
        <p:nvSpPr>
          <p:cNvPr id="6" name="Espaço Reservado para Conteúdo 2">
            <a:extLst>
              <a:ext uri="{FF2B5EF4-FFF2-40B4-BE49-F238E27FC236}">
                <a16:creationId xmlns:a16="http://schemas.microsoft.com/office/drawing/2014/main" xmlns="" id="{7ECBCD11-A90F-49D8-81AA-F743EAA583E7}"/>
              </a:ext>
            </a:extLst>
          </p:cNvPr>
          <p:cNvSpPr txBox="1">
            <a:spLocks/>
          </p:cNvSpPr>
          <p:nvPr/>
        </p:nvSpPr>
        <p:spPr>
          <a:xfrm>
            <a:off x="5120824" y="5181801"/>
            <a:ext cx="2489874" cy="62863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31286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8431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5735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82775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pt-BR" dirty="0"/>
              <a:t>Avaliar feto</a:t>
            </a:r>
          </a:p>
          <a:p>
            <a:endParaRPr lang="pt-BR" dirty="0"/>
          </a:p>
        </p:txBody>
      </p:sp>
      <p:sp>
        <p:nvSpPr>
          <p:cNvPr id="7" name="Espaço Reservado para Conteúdo 2">
            <a:extLst>
              <a:ext uri="{FF2B5EF4-FFF2-40B4-BE49-F238E27FC236}">
                <a16:creationId xmlns:a16="http://schemas.microsoft.com/office/drawing/2014/main" xmlns="" id="{A724D17B-2631-4A4E-8B1A-F5207DD61E92}"/>
              </a:ext>
            </a:extLst>
          </p:cNvPr>
          <p:cNvSpPr txBox="1">
            <a:spLocks/>
          </p:cNvSpPr>
          <p:nvPr/>
        </p:nvSpPr>
        <p:spPr>
          <a:xfrm>
            <a:off x="1214970" y="2694741"/>
            <a:ext cx="2788174" cy="124504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31286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8431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5735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82775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50000"/>
              </a:lnSpc>
              <a:buNone/>
            </a:pPr>
            <a:r>
              <a:rPr lang="pt-BR" dirty="0"/>
              <a:t>Acesso Intravenoso</a:t>
            </a:r>
          </a:p>
          <a:p>
            <a:pPr marL="0" indent="0">
              <a:lnSpc>
                <a:spcPct val="50000"/>
              </a:lnSpc>
              <a:buNone/>
            </a:pPr>
            <a:r>
              <a:rPr lang="pt-BR" dirty="0"/>
              <a:t>Exames laboratoriais</a:t>
            </a:r>
          </a:p>
          <a:p>
            <a:pPr marL="0" indent="0">
              <a:lnSpc>
                <a:spcPct val="50000"/>
              </a:lnSpc>
              <a:buNone/>
            </a:pPr>
            <a:r>
              <a:rPr lang="pt-BR" dirty="0"/>
              <a:t>Fluídos endovenosos</a:t>
            </a:r>
          </a:p>
          <a:p>
            <a:endParaRPr lang="pt-BR" dirty="0"/>
          </a:p>
        </p:txBody>
      </p:sp>
      <p:sp>
        <p:nvSpPr>
          <p:cNvPr id="8" name="Espaço Reservado para Conteúdo 2">
            <a:extLst>
              <a:ext uri="{FF2B5EF4-FFF2-40B4-BE49-F238E27FC236}">
                <a16:creationId xmlns:a16="http://schemas.microsoft.com/office/drawing/2014/main" xmlns="" id="{6F445B20-48D2-4834-A646-36319EFE31CD}"/>
              </a:ext>
            </a:extLst>
          </p:cNvPr>
          <p:cNvSpPr txBox="1">
            <a:spLocks/>
          </p:cNvSpPr>
          <p:nvPr/>
        </p:nvSpPr>
        <p:spPr>
          <a:xfrm>
            <a:off x="5162937" y="4278957"/>
            <a:ext cx="2312872" cy="4503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31286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8431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5735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82775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pt-BR" dirty="0"/>
              <a:t>Reavaliar</a:t>
            </a:r>
          </a:p>
          <a:p>
            <a:endParaRPr lang="pt-BR" dirty="0"/>
          </a:p>
        </p:txBody>
      </p:sp>
      <p:sp>
        <p:nvSpPr>
          <p:cNvPr id="10" name="Espaço Reservado para Conteúdo 2">
            <a:extLst>
              <a:ext uri="{FF2B5EF4-FFF2-40B4-BE49-F238E27FC236}">
                <a16:creationId xmlns:a16="http://schemas.microsoft.com/office/drawing/2014/main" xmlns="" id="{5213D434-4DCA-4CF4-B674-1AF851C1FB0F}"/>
              </a:ext>
            </a:extLst>
          </p:cNvPr>
          <p:cNvSpPr txBox="1">
            <a:spLocks/>
          </p:cNvSpPr>
          <p:nvPr/>
        </p:nvSpPr>
        <p:spPr>
          <a:xfrm>
            <a:off x="4615052" y="1624122"/>
            <a:ext cx="3260565" cy="19556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31286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8431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5735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82775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pt-BR" dirty="0"/>
              <a:t>Sinais de deterioração da sepse?</a:t>
            </a:r>
          </a:p>
          <a:p>
            <a:pPr>
              <a:lnSpc>
                <a:spcPct val="60000"/>
              </a:lnSpc>
            </a:pPr>
            <a:r>
              <a:rPr lang="pt-BR" dirty="0"/>
              <a:t>SBP &lt;90 mmHg</a:t>
            </a:r>
          </a:p>
          <a:p>
            <a:pPr>
              <a:lnSpc>
                <a:spcPct val="60000"/>
              </a:lnSpc>
            </a:pPr>
            <a:r>
              <a:rPr lang="pt-BR" dirty="0"/>
              <a:t>Taxa respiratória aumentada</a:t>
            </a:r>
          </a:p>
          <a:p>
            <a:pPr>
              <a:lnSpc>
                <a:spcPct val="60000"/>
              </a:lnSpc>
            </a:pPr>
            <a:r>
              <a:rPr lang="pt-BR" dirty="0"/>
              <a:t>Disfunção renal</a:t>
            </a:r>
          </a:p>
          <a:p>
            <a:pPr>
              <a:lnSpc>
                <a:spcPct val="60000"/>
              </a:lnSpc>
            </a:pPr>
            <a:r>
              <a:rPr lang="pt-BR" dirty="0"/>
              <a:t>Nível alterado de consciência</a:t>
            </a:r>
          </a:p>
          <a:p>
            <a:endParaRPr lang="pt-BR" dirty="0"/>
          </a:p>
        </p:txBody>
      </p:sp>
      <p:sp>
        <p:nvSpPr>
          <p:cNvPr id="11" name="Espaço Reservado para Conteúdo 2">
            <a:extLst>
              <a:ext uri="{FF2B5EF4-FFF2-40B4-BE49-F238E27FC236}">
                <a16:creationId xmlns:a16="http://schemas.microsoft.com/office/drawing/2014/main" xmlns="" id="{7953AA4B-A167-47E8-92CE-19789EDBDD23}"/>
              </a:ext>
            </a:extLst>
          </p:cNvPr>
          <p:cNvSpPr txBox="1">
            <a:spLocks/>
          </p:cNvSpPr>
          <p:nvPr/>
        </p:nvSpPr>
        <p:spPr>
          <a:xfrm>
            <a:off x="8585205" y="3112307"/>
            <a:ext cx="3335366" cy="14643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31286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8431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5735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82775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dirty="0"/>
              <a:t>Avaliação direcionada e continue monitorando mulher e feto / recém-nascido</a:t>
            </a:r>
          </a:p>
          <a:p>
            <a:endParaRPr lang="pt-BR" dirty="0"/>
          </a:p>
        </p:txBody>
      </p:sp>
      <p:sp>
        <p:nvSpPr>
          <p:cNvPr id="12" name="Espaço Reservado para Conteúdo 2">
            <a:extLst>
              <a:ext uri="{FF2B5EF4-FFF2-40B4-BE49-F238E27FC236}">
                <a16:creationId xmlns:a16="http://schemas.microsoft.com/office/drawing/2014/main" xmlns="" id="{5AB28AFB-1F46-4571-9CA5-31BEEC35F1EA}"/>
              </a:ext>
            </a:extLst>
          </p:cNvPr>
          <p:cNvSpPr txBox="1">
            <a:spLocks/>
          </p:cNvSpPr>
          <p:nvPr/>
        </p:nvSpPr>
        <p:spPr>
          <a:xfrm>
            <a:off x="8641339" y="919732"/>
            <a:ext cx="2770813" cy="8405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31286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8431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5735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82775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dirty="0"/>
              <a:t>UTI ou rápida revisão de resposta</a:t>
            </a:r>
          </a:p>
          <a:p>
            <a:endParaRPr lang="pt-BR" dirty="0"/>
          </a:p>
        </p:txBody>
      </p:sp>
      <p:sp>
        <p:nvSpPr>
          <p:cNvPr id="21" name="Seta: para Baixo 20">
            <a:extLst>
              <a:ext uri="{FF2B5EF4-FFF2-40B4-BE49-F238E27FC236}">
                <a16:creationId xmlns:a16="http://schemas.microsoft.com/office/drawing/2014/main" xmlns="" id="{95B8522C-759A-46F5-804C-6620428B0B87}"/>
              </a:ext>
            </a:extLst>
          </p:cNvPr>
          <p:cNvSpPr/>
          <p:nvPr/>
        </p:nvSpPr>
        <p:spPr>
          <a:xfrm>
            <a:off x="2050742" y="770256"/>
            <a:ext cx="177553" cy="339169"/>
          </a:xfrm>
          <a:prstGeom prst="down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2" name="Seta: para Baixo 21">
            <a:extLst>
              <a:ext uri="{FF2B5EF4-FFF2-40B4-BE49-F238E27FC236}">
                <a16:creationId xmlns:a16="http://schemas.microsoft.com/office/drawing/2014/main" xmlns="" id="{EB5ADE72-F3F2-4B4F-AA02-8715BBCEBDBD}"/>
              </a:ext>
            </a:extLst>
          </p:cNvPr>
          <p:cNvSpPr/>
          <p:nvPr/>
        </p:nvSpPr>
        <p:spPr>
          <a:xfrm>
            <a:off x="2050742" y="2030885"/>
            <a:ext cx="177553" cy="420056"/>
          </a:xfrm>
          <a:prstGeom prst="down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3" name="Seta: para Baixo 22">
            <a:extLst>
              <a:ext uri="{FF2B5EF4-FFF2-40B4-BE49-F238E27FC236}">
                <a16:creationId xmlns:a16="http://schemas.microsoft.com/office/drawing/2014/main" xmlns="" id="{45CA0825-BD1C-46B4-97B6-24CDF26AC290}"/>
              </a:ext>
            </a:extLst>
          </p:cNvPr>
          <p:cNvSpPr/>
          <p:nvPr/>
        </p:nvSpPr>
        <p:spPr>
          <a:xfrm>
            <a:off x="2049521" y="3594878"/>
            <a:ext cx="178774" cy="474943"/>
          </a:xfrm>
          <a:prstGeom prst="down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4" name="Seta: para Baixo 23">
            <a:extLst>
              <a:ext uri="{FF2B5EF4-FFF2-40B4-BE49-F238E27FC236}">
                <a16:creationId xmlns:a16="http://schemas.microsoft.com/office/drawing/2014/main" xmlns="" id="{87591E5C-7B75-4480-8CEA-E323F3B3E57D}"/>
              </a:ext>
            </a:extLst>
          </p:cNvPr>
          <p:cNvSpPr/>
          <p:nvPr/>
        </p:nvSpPr>
        <p:spPr>
          <a:xfrm rot="16200000">
            <a:off x="4441903" y="4024286"/>
            <a:ext cx="167982" cy="1014834"/>
          </a:xfrm>
          <a:prstGeom prst="down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6" name="Seta: para Baixo 25">
            <a:extLst>
              <a:ext uri="{FF2B5EF4-FFF2-40B4-BE49-F238E27FC236}">
                <a16:creationId xmlns:a16="http://schemas.microsoft.com/office/drawing/2014/main" xmlns="" id="{E8D1A406-336A-4BEE-AFC9-A4B6807212BC}"/>
              </a:ext>
            </a:extLst>
          </p:cNvPr>
          <p:cNvSpPr/>
          <p:nvPr/>
        </p:nvSpPr>
        <p:spPr>
          <a:xfrm rot="10800000">
            <a:off x="5630515" y="3298036"/>
            <a:ext cx="178774" cy="958031"/>
          </a:xfrm>
          <a:prstGeom prst="down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7" name="Seta: para Baixo 26">
            <a:extLst>
              <a:ext uri="{FF2B5EF4-FFF2-40B4-BE49-F238E27FC236}">
                <a16:creationId xmlns:a16="http://schemas.microsoft.com/office/drawing/2014/main" xmlns="" id="{2FD2F399-50DD-40F2-A86D-6B933BFC2CFF}"/>
              </a:ext>
            </a:extLst>
          </p:cNvPr>
          <p:cNvSpPr/>
          <p:nvPr/>
        </p:nvSpPr>
        <p:spPr>
          <a:xfrm rot="16200000">
            <a:off x="4435710" y="4811195"/>
            <a:ext cx="167982" cy="1014834"/>
          </a:xfrm>
          <a:prstGeom prst="down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8" name="Sinal de Subtração 27">
            <a:extLst>
              <a:ext uri="{FF2B5EF4-FFF2-40B4-BE49-F238E27FC236}">
                <a16:creationId xmlns:a16="http://schemas.microsoft.com/office/drawing/2014/main" xmlns="" id="{11B3E172-13F2-4B27-BCBD-96988C905FEF}"/>
              </a:ext>
            </a:extLst>
          </p:cNvPr>
          <p:cNvSpPr/>
          <p:nvPr/>
        </p:nvSpPr>
        <p:spPr>
          <a:xfrm>
            <a:off x="7563874" y="2228511"/>
            <a:ext cx="2387994" cy="333445"/>
          </a:xfrm>
          <a:prstGeom prst="mathMinus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9" name="Seta: para Cima 28">
            <a:extLst>
              <a:ext uri="{FF2B5EF4-FFF2-40B4-BE49-F238E27FC236}">
                <a16:creationId xmlns:a16="http://schemas.microsoft.com/office/drawing/2014/main" xmlns="" id="{4BE390F4-95A5-4304-80D8-944AFFC7A91C}"/>
              </a:ext>
            </a:extLst>
          </p:cNvPr>
          <p:cNvSpPr/>
          <p:nvPr/>
        </p:nvSpPr>
        <p:spPr>
          <a:xfrm>
            <a:off x="9472475" y="1798712"/>
            <a:ext cx="170006" cy="552784"/>
          </a:xfrm>
          <a:prstGeom prst="up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0" name="Seta: para Cima 29">
            <a:extLst>
              <a:ext uri="{FF2B5EF4-FFF2-40B4-BE49-F238E27FC236}">
                <a16:creationId xmlns:a16="http://schemas.microsoft.com/office/drawing/2014/main" xmlns="" id="{56A52F75-6AF7-40E2-8142-6DF2D543F84C}"/>
              </a:ext>
            </a:extLst>
          </p:cNvPr>
          <p:cNvSpPr/>
          <p:nvPr/>
        </p:nvSpPr>
        <p:spPr>
          <a:xfrm rot="10800000">
            <a:off x="9472475" y="2450941"/>
            <a:ext cx="170006" cy="552784"/>
          </a:xfrm>
          <a:prstGeom prst="up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1" name="CaixaDeTexto 30">
            <a:extLst>
              <a:ext uri="{FF2B5EF4-FFF2-40B4-BE49-F238E27FC236}">
                <a16:creationId xmlns:a16="http://schemas.microsoft.com/office/drawing/2014/main" xmlns="" id="{D31BEDE9-09C5-4602-B606-4907B525AF6A}"/>
              </a:ext>
            </a:extLst>
          </p:cNvPr>
          <p:cNvSpPr txBox="1"/>
          <p:nvPr/>
        </p:nvSpPr>
        <p:spPr>
          <a:xfrm>
            <a:off x="9712171" y="1924915"/>
            <a:ext cx="10779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SIM</a:t>
            </a:r>
          </a:p>
        </p:txBody>
      </p:sp>
      <p:sp>
        <p:nvSpPr>
          <p:cNvPr id="32" name="CaixaDeTexto 31">
            <a:extLst>
              <a:ext uri="{FF2B5EF4-FFF2-40B4-BE49-F238E27FC236}">
                <a16:creationId xmlns:a16="http://schemas.microsoft.com/office/drawing/2014/main" xmlns="" id="{2D5D44EE-C4F8-439D-B80A-70CB5F1D3210}"/>
              </a:ext>
            </a:extLst>
          </p:cNvPr>
          <p:cNvSpPr txBox="1"/>
          <p:nvPr/>
        </p:nvSpPr>
        <p:spPr>
          <a:xfrm>
            <a:off x="9712171" y="2545521"/>
            <a:ext cx="10779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NÃO</a:t>
            </a:r>
          </a:p>
        </p:txBody>
      </p:sp>
      <p:sp>
        <p:nvSpPr>
          <p:cNvPr id="33" name="CaixaDeTexto 32">
            <a:extLst>
              <a:ext uri="{FF2B5EF4-FFF2-40B4-BE49-F238E27FC236}">
                <a16:creationId xmlns:a16="http://schemas.microsoft.com/office/drawing/2014/main" xmlns="" id="{746314C5-E77C-497E-9B0F-00D0F21090ED}"/>
              </a:ext>
            </a:extLst>
          </p:cNvPr>
          <p:cNvSpPr txBox="1"/>
          <p:nvPr/>
        </p:nvSpPr>
        <p:spPr>
          <a:xfrm rot="16200000">
            <a:off x="8679" y="258743"/>
            <a:ext cx="13236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Reconhecer</a:t>
            </a:r>
          </a:p>
          <a:p>
            <a:endParaRPr lang="pt-BR" dirty="0"/>
          </a:p>
        </p:txBody>
      </p:sp>
      <p:sp>
        <p:nvSpPr>
          <p:cNvPr id="35" name="CaixaDeTexto 34">
            <a:extLst>
              <a:ext uri="{FF2B5EF4-FFF2-40B4-BE49-F238E27FC236}">
                <a16:creationId xmlns:a16="http://schemas.microsoft.com/office/drawing/2014/main" xmlns="" id="{AA2B2896-C419-4E94-8FE3-7FC5EFF6D706}"/>
              </a:ext>
            </a:extLst>
          </p:cNvPr>
          <p:cNvSpPr txBox="1"/>
          <p:nvPr/>
        </p:nvSpPr>
        <p:spPr>
          <a:xfrm rot="16200000">
            <a:off x="-422054" y="1740249"/>
            <a:ext cx="1882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Ressuscitar</a:t>
            </a:r>
          </a:p>
        </p:txBody>
      </p:sp>
      <p:sp>
        <p:nvSpPr>
          <p:cNvPr id="37" name="CaixaDeTexto 36">
            <a:extLst>
              <a:ext uri="{FF2B5EF4-FFF2-40B4-BE49-F238E27FC236}">
                <a16:creationId xmlns:a16="http://schemas.microsoft.com/office/drawing/2014/main" xmlns="" id="{5AB32B5C-3A40-4DF7-96FE-56171B603751}"/>
              </a:ext>
            </a:extLst>
          </p:cNvPr>
          <p:cNvSpPr txBox="1"/>
          <p:nvPr/>
        </p:nvSpPr>
        <p:spPr>
          <a:xfrm rot="16200000">
            <a:off x="-681552" y="3942636"/>
            <a:ext cx="24248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pt-BR"/>
              <a:t>Responder</a:t>
            </a:r>
          </a:p>
        </p:txBody>
      </p:sp>
      <p:pic>
        <p:nvPicPr>
          <p:cNvPr id="39" name="Imagem 38">
            <a:extLst>
              <a:ext uri="{FF2B5EF4-FFF2-40B4-BE49-F238E27FC236}">
                <a16:creationId xmlns:a16="http://schemas.microsoft.com/office/drawing/2014/main" xmlns="" id="{4A739698-BD18-4820-B516-4ECD3CDCECC6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038055" y="5660388"/>
            <a:ext cx="2155702" cy="1197612"/>
          </a:xfrm>
          <a:prstGeom prst="rect">
            <a:avLst/>
          </a:prstGeom>
        </p:spPr>
      </p:pic>
      <p:sp>
        <p:nvSpPr>
          <p:cNvPr id="40" name="CaixaDeTexto 39">
            <a:extLst>
              <a:ext uri="{FF2B5EF4-FFF2-40B4-BE49-F238E27FC236}">
                <a16:creationId xmlns:a16="http://schemas.microsoft.com/office/drawing/2014/main" xmlns="" id="{51449DE8-278A-4268-A0DB-D14BD49142C3}"/>
              </a:ext>
            </a:extLst>
          </p:cNvPr>
          <p:cNvSpPr txBox="1"/>
          <p:nvPr/>
        </p:nvSpPr>
        <p:spPr>
          <a:xfrm>
            <a:off x="-25894" y="6665622"/>
            <a:ext cx="7119891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/>
              <a:t>Plante, L. A. (2016). </a:t>
            </a:r>
            <a:r>
              <a:rPr lang="en-US" sz="900" i="1" dirty="0"/>
              <a:t>Management of Sepsis and Septic Shock for the Obstetrician–Gynecologist. Obstetrics and Gynecology Clinics of North America</a:t>
            </a:r>
            <a:endParaRPr lang="pt-BR" sz="900" dirty="0"/>
          </a:p>
        </p:txBody>
      </p:sp>
      <p:sp>
        <p:nvSpPr>
          <p:cNvPr id="25" name="Retângulo 24">
            <a:extLst>
              <a:ext uri="{FF2B5EF4-FFF2-40B4-BE49-F238E27FC236}">
                <a16:creationId xmlns:a16="http://schemas.microsoft.com/office/drawing/2014/main" xmlns="" id="{018C412A-9E68-4571-B80D-40085D26B6EB}"/>
              </a:ext>
            </a:extLst>
          </p:cNvPr>
          <p:cNvSpPr/>
          <p:nvPr/>
        </p:nvSpPr>
        <p:spPr>
          <a:xfrm>
            <a:off x="4012284" y="479599"/>
            <a:ext cx="5208237" cy="3816446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xmlns="" id="{7C7D3D27-ED23-4354-9313-09070A82A6D6}"/>
              </a:ext>
            </a:extLst>
          </p:cNvPr>
          <p:cNvSpPr txBox="1"/>
          <p:nvPr/>
        </p:nvSpPr>
        <p:spPr>
          <a:xfrm>
            <a:off x="4271517" y="938263"/>
            <a:ext cx="4731798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VENTILAÇÃO MECÂNICA – INDICAÇÕES</a:t>
            </a:r>
          </a:p>
          <a:p>
            <a:r>
              <a:rPr lang="pt-BR" dirty="0"/>
              <a:t>-Distúrbio respiratório associado a choque e parada cardíaca. </a:t>
            </a:r>
          </a:p>
          <a:p>
            <a:r>
              <a:rPr lang="pt-BR" dirty="0"/>
              <a:t>-Saturação de O2 inferior a 92% mesmo com oxigênio suplementar em pacientes agudos. </a:t>
            </a:r>
          </a:p>
          <a:p>
            <a:r>
              <a:rPr lang="pt-BR" dirty="0"/>
              <a:t>-Frequência respiratória &lt;10 ou &gt;40 rpm com volume minuto inadequado. </a:t>
            </a:r>
          </a:p>
          <a:p>
            <a:r>
              <a:rPr lang="pt-BR" dirty="0"/>
              <a:t>-Necessidade de </a:t>
            </a:r>
            <a:r>
              <a:rPr lang="pt-BR" dirty="0" err="1"/>
              <a:t>hiperventilar</a:t>
            </a:r>
            <a:r>
              <a:rPr lang="pt-BR" dirty="0"/>
              <a:t> paciente com traumatismo craniano e Glasgow ≤ 8.</a:t>
            </a:r>
          </a:p>
        </p:txBody>
      </p:sp>
    </p:spTree>
    <p:extLst>
      <p:ext uri="{BB962C8B-B14F-4D97-AF65-F5344CB8AC3E}">
        <p14:creationId xmlns:p14="http://schemas.microsoft.com/office/powerpoint/2010/main" val="69318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Retângulo 37">
            <a:extLst>
              <a:ext uri="{FF2B5EF4-FFF2-40B4-BE49-F238E27FC236}">
                <a16:creationId xmlns:a16="http://schemas.microsoft.com/office/drawing/2014/main" xmlns="" id="{625AF060-B849-4D56-8A3C-D50BC1956A3C}"/>
              </a:ext>
            </a:extLst>
          </p:cNvPr>
          <p:cNvSpPr/>
          <p:nvPr/>
        </p:nvSpPr>
        <p:spPr>
          <a:xfrm>
            <a:off x="297756" y="3579767"/>
            <a:ext cx="607826" cy="223066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6" name="Retângulo 35">
            <a:extLst>
              <a:ext uri="{FF2B5EF4-FFF2-40B4-BE49-F238E27FC236}">
                <a16:creationId xmlns:a16="http://schemas.microsoft.com/office/drawing/2014/main" xmlns="" id="{222038A0-F353-4E2E-806D-BE53B5288196}"/>
              </a:ext>
            </a:extLst>
          </p:cNvPr>
          <p:cNvSpPr/>
          <p:nvPr/>
        </p:nvSpPr>
        <p:spPr>
          <a:xfrm>
            <a:off x="300686" y="1190312"/>
            <a:ext cx="604897" cy="238945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4" name="Retângulo 33">
            <a:extLst>
              <a:ext uri="{FF2B5EF4-FFF2-40B4-BE49-F238E27FC236}">
                <a16:creationId xmlns:a16="http://schemas.microsoft.com/office/drawing/2014/main" xmlns="" id="{DABDBCFF-3EF6-447E-897C-81298150BD9B}"/>
              </a:ext>
            </a:extLst>
          </p:cNvPr>
          <p:cNvSpPr/>
          <p:nvPr/>
        </p:nvSpPr>
        <p:spPr>
          <a:xfrm>
            <a:off x="300685" y="12764"/>
            <a:ext cx="604897" cy="119320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0" name="Retângulo 19">
            <a:extLst>
              <a:ext uri="{FF2B5EF4-FFF2-40B4-BE49-F238E27FC236}">
                <a16:creationId xmlns:a16="http://schemas.microsoft.com/office/drawing/2014/main" xmlns="" id="{982BAF10-B912-4118-92FD-55753122B8CE}"/>
              </a:ext>
            </a:extLst>
          </p:cNvPr>
          <p:cNvSpPr/>
          <p:nvPr/>
        </p:nvSpPr>
        <p:spPr>
          <a:xfrm>
            <a:off x="8585205" y="3030163"/>
            <a:ext cx="3260565" cy="1129431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9" name="Retângulo 18">
            <a:extLst>
              <a:ext uri="{FF2B5EF4-FFF2-40B4-BE49-F238E27FC236}">
                <a16:creationId xmlns:a16="http://schemas.microsoft.com/office/drawing/2014/main" xmlns="" id="{FD354DD2-3BF9-4D3C-9AF7-FFEAEEEBC974}"/>
              </a:ext>
            </a:extLst>
          </p:cNvPr>
          <p:cNvSpPr/>
          <p:nvPr/>
        </p:nvSpPr>
        <p:spPr>
          <a:xfrm>
            <a:off x="8607051" y="875994"/>
            <a:ext cx="2839391" cy="840573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8" name="Retângulo 17">
            <a:extLst>
              <a:ext uri="{FF2B5EF4-FFF2-40B4-BE49-F238E27FC236}">
                <a16:creationId xmlns:a16="http://schemas.microsoft.com/office/drawing/2014/main" xmlns="" id="{38A2FB2F-A219-47AD-8929-1AF4D032F5F0}"/>
              </a:ext>
            </a:extLst>
          </p:cNvPr>
          <p:cNvSpPr/>
          <p:nvPr/>
        </p:nvSpPr>
        <p:spPr>
          <a:xfrm>
            <a:off x="4580762" y="1552642"/>
            <a:ext cx="3260565" cy="1674659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7" name="Retângulo 16">
            <a:extLst>
              <a:ext uri="{FF2B5EF4-FFF2-40B4-BE49-F238E27FC236}">
                <a16:creationId xmlns:a16="http://schemas.microsoft.com/office/drawing/2014/main" xmlns="" id="{CFC06998-807A-45C8-A8ED-F12FED92185D}"/>
              </a:ext>
            </a:extLst>
          </p:cNvPr>
          <p:cNvSpPr/>
          <p:nvPr/>
        </p:nvSpPr>
        <p:spPr>
          <a:xfrm>
            <a:off x="5120824" y="5129399"/>
            <a:ext cx="1285246" cy="450388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6" name="Retângulo 15">
            <a:extLst>
              <a:ext uri="{FF2B5EF4-FFF2-40B4-BE49-F238E27FC236}">
                <a16:creationId xmlns:a16="http://schemas.microsoft.com/office/drawing/2014/main" xmlns="" id="{298D9E2D-01BB-4BDF-80A5-B2625F94C8F2}"/>
              </a:ext>
            </a:extLst>
          </p:cNvPr>
          <p:cNvSpPr/>
          <p:nvPr/>
        </p:nvSpPr>
        <p:spPr>
          <a:xfrm>
            <a:off x="5126673" y="4250358"/>
            <a:ext cx="1134326" cy="450388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5" name="Retângulo 14">
            <a:extLst>
              <a:ext uri="{FF2B5EF4-FFF2-40B4-BE49-F238E27FC236}">
                <a16:creationId xmlns:a16="http://schemas.microsoft.com/office/drawing/2014/main" xmlns="" id="{3EAC71FF-CDBE-4CE3-84BF-3EC63D07442C}"/>
              </a:ext>
            </a:extLst>
          </p:cNvPr>
          <p:cNvSpPr/>
          <p:nvPr/>
        </p:nvSpPr>
        <p:spPr>
          <a:xfrm>
            <a:off x="1208761" y="4148924"/>
            <a:ext cx="2800593" cy="1531477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4" name="Retângulo 13">
            <a:extLst>
              <a:ext uri="{FF2B5EF4-FFF2-40B4-BE49-F238E27FC236}">
                <a16:creationId xmlns:a16="http://schemas.microsoft.com/office/drawing/2014/main" xmlns="" id="{D3D1D789-926E-479C-8327-ECF43929E270}"/>
              </a:ext>
            </a:extLst>
          </p:cNvPr>
          <p:cNvSpPr/>
          <p:nvPr/>
        </p:nvSpPr>
        <p:spPr>
          <a:xfrm>
            <a:off x="1233599" y="2519625"/>
            <a:ext cx="2432879" cy="1076417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3" name="Retângulo 12">
            <a:extLst>
              <a:ext uri="{FF2B5EF4-FFF2-40B4-BE49-F238E27FC236}">
                <a16:creationId xmlns:a16="http://schemas.microsoft.com/office/drawing/2014/main" xmlns="" id="{2EF653E8-337D-448E-A7C0-FFA944500F63}"/>
              </a:ext>
            </a:extLst>
          </p:cNvPr>
          <p:cNvSpPr/>
          <p:nvPr/>
        </p:nvSpPr>
        <p:spPr>
          <a:xfrm>
            <a:off x="1221180" y="1190312"/>
            <a:ext cx="2432879" cy="840573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" name="Retângulo 1">
            <a:extLst>
              <a:ext uri="{FF2B5EF4-FFF2-40B4-BE49-F238E27FC236}">
                <a16:creationId xmlns:a16="http://schemas.microsoft.com/office/drawing/2014/main" xmlns="" id="{0E889C57-B721-4913-8B9B-B258CAF9CD49}"/>
              </a:ext>
            </a:extLst>
          </p:cNvPr>
          <p:cNvSpPr/>
          <p:nvPr/>
        </p:nvSpPr>
        <p:spPr>
          <a:xfrm>
            <a:off x="1221180" y="319868"/>
            <a:ext cx="2152335" cy="450388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5F3C1E04-0FFC-49F6-AD3A-5D0E89F8C9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33599" y="1296281"/>
            <a:ext cx="2788174" cy="628634"/>
          </a:xfrm>
        </p:spPr>
        <p:txBody>
          <a:bodyPr>
            <a:normAutofit/>
          </a:bodyPr>
          <a:lstStyle/>
          <a:p>
            <a:pPr marL="0" indent="0">
              <a:lnSpc>
                <a:spcPct val="70000"/>
              </a:lnSpc>
              <a:buNone/>
            </a:pPr>
            <a:r>
              <a:rPr lang="pt-BR" dirty="0"/>
              <a:t>Manter as vias aéreas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pt-BR" dirty="0"/>
              <a:t>Oxigenar</a:t>
            </a:r>
          </a:p>
        </p:txBody>
      </p:sp>
      <p:sp>
        <p:nvSpPr>
          <p:cNvPr id="4" name="Espaço Reservado para Conteúdo 2">
            <a:extLst>
              <a:ext uri="{FF2B5EF4-FFF2-40B4-BE49-F238E27FC236}">
                <a16:creationId xmlns:a16="http://schemas.microsoft.com/office/drawing/2014/main" xmlns="" id="{6B425C62-418D-41E3-895E-3DE41718FA33}"/>
              </a:ext>
            </a:extLst>
          </p:cNvPr>
          <p:cNvSpPr txBox="1">
            <a:spLocks/>
          </p:cNvSpPr>
          <p:nvPr/>
        </p:nvSpPr>
        <p:spPr>
          <a:xfrm>
            <a:off x="1221180" y="319868"/>
            <a:ext cx="2312872" cy="4503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31286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8431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5735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82775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pt-BR" dirty="0"/>
              <a:t>Reconhecer sepse</a:t>
            </a:r>
          </a:p>
        </p:txBody>
      </p:sp>
      <p:sp>
        <p:nvSpPr>
          <p:cNvPr id="5" name="Espaço Reservado para Conteúdo 2">
            <a:extLst>
              <a:ext uri="{FF2B5EF4-FFF2-40B4-BE49-F238E27FC236}">
                <a16:creationId xmlns:a16="http://schemas.microsoft.com/office/drawing/2014/main" xmlns="" id="{16EE06BE-1794-4697-83BD-B1C17BCF45E3}"/>
              </a:ext>
            </a:extLst>
          </p:cNvPr>
          <p:cNvSpPr txBox="1">
            <a:spLocks/>
          </p:cNvSpPr>
          <p:nvPr/>
        </p:nvSpPr>
        <p:spPr>
          <a:xfrm>
            <a:off x="1199195" y="4278957"/>
            <a:ext cx="2788174" cy="153147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31286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8431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5735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82775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pt-BR" dirty="0"/>
              <a:t>Administrar antibiótico dentro de 60 min</a:t>
            </a:r>
          </a:p>
          <a:p>
            <a:pPr marL="0" indent="0">
              <a:buNone/>
            </a:pPr>
            <a:r>
              <a:rPr lang="pt-BR" dirty="0"/>
              <a:t>Não demorar para iniciar investigações</a:t>
            </a:r>
          </a:p>
        </p:txBody>
      </p:sp>
      <p:sp>
        <p:nvSpPr>
          <p:cNvPr id="6" name="Espaço Reservado para Conteúdo 2">
            <a:extLst>
              <a:ext uri="{FF2B5EF4-FFF2-40B4-BE49-F238E27FC236}">
                <a16:creationId xmlns:a16="http://schemas.microsoft.com/office/drawing/2014/main" xmlns="" id="{7ECBCD11-A90F-49D8-81AA-F743EAA583E7}"/>
              </a:ext>
            </a:extLst>
          </p:cNvPr>
          <p:cNvSpPr txBox="1">
            <a:spLocks/>
          </p:cNvSpPr>
          <p:nvPr/>
        </p:nvSpPr>
        <p:spPr>
          <a:xfrm>
            <a:off x="5120824" y="5181801"/>
            <a:ext cx="2489874" cy="62863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31286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8431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5735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82775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pt-BR" dirty="0"/>
              <a:t>Avaliar feto</a:t>
            </a:r>
          </a:p>
          <a:p>
            <a:endParaRPr lang="pt-BR" dirty="0"/>
          </a:p>
        </p:txBody>
      </p:sp>
      <p:sp>
        <p:nvSpPr>
          <p:cNvPr id="7" name="Espaço Reservado para Conteúdo 2">
            <a:extLst>
              <a:ext uri="{FF2B5EF4-FFF2-40B4-BE49-F238E27FC236}">
                <a16:creationId xmlns:a16="http://schemas.microsoft.com/office/drawing/2014/main" xmlns="" id="{A724D17B-2631-4A4E-8B1A-F5207DD61E92}"/>
              </a:ext>
            </a:extLst>
          </p:cNvPr>
          <p:cNvSpPr txBox="1">
            <a:spLocks/>
          </p:cNvSpPr>
          <p:nvPr/>
        </p:nvSpPr>
        <p:spPr>
          <a:xfrm>
            <a:off x="1214970" y="2694741"/>
            <a:ext cx="2788174" cy="124504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31286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8431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5735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82775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50000"/>
              </a:lnSpc>
              <a:buNone/>
            </a:pPr>
            <a:r>
              <a:rPr lang="pt-BR" dirty="0"/>
              <a:t>Acesso Intravenoso</a:t>
            </a:r>
          </a:p>
          <a:p>
            <a:pPr marL="0" indent="0">
              <a:lnSpc>
                <a:spcPct val="50000"/>
              </a:lnSpc>
              <a:buNone/>
            </a:pPr>
            <a:r>
              <a:rPr lang="pt-BR" dirty="0"/>
              <a:t>Exames laboratoriais</a:t>
            </a:r>
          </a:p>
          <a:p>
            <a:pPr marL="0" indent="0">
              <a:lnSpc>
                <a:spcPct val="50000"/>
              </a:lnSpc>
              <a:buNone/>
            </a:pPr>
            <a:r>
              <a:rPr lang="pt-BR" dirty="0"/>
              <a:t>Fluídos endovenosos</a:t>
            </a:r>
          </a:p>
          <a:p>
            <a:endParaRPr lang="pt-BR" dirty="0"/>
          </a:p>
        </p:txBody>
      </p:sp>
      <p:sp>
        <p:nvSpPr>
          <p:cNvPr id="8" name="Espaço Reservado para Conteúdo 2">
            <a:extLst>
              <a:ext uri="{FF2B5EF4-FFF2-40B4-BE49-F238E27FC236}">
                <a16:creationId xmlns:a16="http://schemas.microsoft.com/office/drawing/2014/main" xmlns="" id="{6F445B20-48D2-4834-A646-36319EFE31CD}"/>
              </a:ext>
            </a:extLst>
          </p:cNvPr>
          <p:cNvSpPr txBox="1">
            <a:spLocks/>
          </p:cNvSpPr>
          <p:nvPr/>
        </p:nvSpPr>
        <p:spPr>
          <a:xfrm>
            <a:off x="5162937" y="4278957"/>
            <a:ext cx="2312872" cy="4503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31286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8431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5735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82775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pt-BR" dirty="0"/>
              <a:t>Reavaliar</a:t>
            </a:r>
          </a:p>
          <a:p>
            <a:endParaRPr lang="pt-BR" dirty="0"/>
          </a:p>
        </p:txBody>
      </p:sp>
      <p:sp>
        <p:nvSpPr>
          <p:cNvPr id="10" name="Espaço Reservado para Conteúdo 2">
            <a:extLst>
              <a:ext uri="{FF2B5EF4-FFF2-40B4-BE49-F238E27FC236}">
                <a16:creationId xmlns:a16="http://schemas.microsoft.com/office/drawing/2014/main" xmlns="" id="{5213D434-4DCA-4CF4-B674-1AF851C1FB0F}"/>
              </a:ext>
            </a:extLst>
          </p:cNvPr>
          <p:cNvSpPr txBox="1">
            <a:spLocks/>
          </p:cNvSpPr>
          <p:nvPr/>
        </p:nvSpPr>
        <p:spPr>
          <a:xfrm>
            <a:off x="4615052" y="1624122"/>
            <a:ext cx="3260565" cy="19556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31286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8431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5735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82775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pt-BR" dirty="0"/>
              <a:t>Sinais de deterioração da sepse?</a:t>
            </a:r>
          </a:p>
          <a:p>
            <a:pPr>
              <a:lnSpc>
                <a:spcPct val="60000"/>
              </a:lnSpc>
            </a:pPr>
            <a:r>
              <a:rPr lang="pt-BR" dirty="0"/>
              <a:t>PAS &lt;90 mmHg</a:t>
            </a:r>
          </a:p>
          <a:p>
            <a:pPr>
              <a:lnSpc>
                <a:spcPct val="60000"/>
              </a:lnSpc>
            </a:pPr>
            <a:r>
              <a:rPr lang="pt-BR" dirty="0" err="1" smtClean="0"/>
              <a:t>Frequencia</a:t>
            </a:r>
            <a:r>
              <a:rPr lang="pt-BR" dirty="0" smtClean="0"/>
              <a:t> </a:t>
            </a:r>
            <a:r>
              <a:rPr lang="pt-BR" dirty="0"/>
              <a:t>respiratória aumentada</a:t>
            </a:r>
          </a:p>
          <a:p>
            <a:pPr>
              <a:lnSpc>
                <a:spcPct val="60000"/>
              </a:lnSpc>
            </a:pPr>
            <a:r>
              <a:rPr lang="pt-BR" dirty="0"/>
              <a:t>Disfunção renal</a:t>
            </a:r>
          </a:p>
          <a:p>
            <a:pPr>
              <a:lnSpc>
                <a:spcPct val="60000"/>
              </a:lnSpc>
            </a:pPr>
            <a:r>
              <a:rPr lang="pt-BR" dirty="0"/>
              <a:t>Nível alterado de consciência</a:t>
            </a:r>
          </a:p>
          <a:p>
            <a:endParaRPr lang="pt-BR" dirty="0"/>
          </a:p>
        </p:txBody>
      </p:sp>
      <p:sp>
        <p:nvSpPr>
          <p:cNvPr id="11" name="Espaço Reservado para Conteúdo 2">
            <a:extLst>
              <a:ext uri="{FF2B5EF4-FFF2-40B4-BE49-F238E27FC236}">
                <a16:creationId xmlns:a16="http://schemas.microsoft.com/office/drawing/2014/main" xmlns="" id="{7953AA4B-A167-47E8-92CE-19789EDBDD23}"/>
              </a:ext>
            </a:extLst>
          </p:cNvPr>
          <p:cNvSpPr txBox="1">
            <a:spLocks/>
          </p:cNvSpPr>
          <p:nvPr/>
        </p:nvSpPr>
        <p:spPr>
          <a:xfrm>
            <a:off x="8585205" y="3112307"/>
            <a:ext cx="3335366" cy="14643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31286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8431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5735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82775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dirty="0"/>
              <a:t>Avaliação direcionada e continue monitorando mulher e feto / recém-nascido</a:t>
            </a:r>
          </a:p>
          <a:p>
            <a:endParaRPr lang="pt-BR" dirty="0"/>
          </a:p>
        </p:txBody>
      </p:sp>
      <p:sp>
        <p:nvSpPr>
          <p:cNvPr id="12" name="Espaço Reservado para Conteúdo 2">
            <a:extLst>
              <a:ext uri="{FF2B5EF4-FFF2-40B4-BE49-F238E27FC236}">
                <a16:creationId xmlns:a16="http://schemas.microsoft.com/office/drawing/2014/main" xmlns="" id="{5AB28AFB-1F46-4571-9CA5-31BEEC35F1EA}"/>
              </a:ext>
            </a:extLst>
          </p:cNvPr>
          <p:cNvSpPr txBox="1">
            <a:spLocks/>
          </p:cNvSpPr>
          <p:nvPr/>
        </p:nvSpPr>
        <p:spPr>
          <a:xfrm>
            <a:off x="8641339" y="919732"/>
            <a:ext cx="2770813" cy="8405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31286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8431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5735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82775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dirty="0"/>
              <a:t>UTI ou rápida revisão de resposta</a:t>
            </a:r>
          </a:p>
          <a:p>
            <a:endParaRPr lang="pt-BR" dirty="0"/>
          </a:p>
        </p:txBody>
      </p:sp>
      <p:sp>
        <p:nvSpPr>
          <p:cNvPr id="21" name="Seta: para Baixo 20">
            <a:extLst>
              <a:ext uri="{FF2B5EF4-FFF2-40B4-BE49-F238E27FC236}">
                <a16:creationId xmlns:a16="http://schemas.microsoft.com/office/drawing/2014/main" xmlns="" id="{95B8522C-759A-46F5-804C-6620428B0B87}"/>
              </a:ext>
            </a:extLst>
          </p:cNvPr>
          <p:cNvSpPr/>
          <p:nvPr/>
        </p:nvSpPr>
        <p:spPr>
          <a:xfrm>
            <a:off x="2050742" y="770256"/>
            <a:ext cx="177553" cy="339169"/>
          </a:xfrm>
          <a:prstGeom prst="down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2" name="Seta: para Baixo 21">
            <a:extLst>
              <a:ext uri="{FF2B5EF4-FFF2-40B4-BE49-F238E27FC236}">
                <a16:creationId xmlns:a16="http://schemas.microsoft.com/office/drawing/2014/main" xmlns="" id="{EB5ADE72-F3F2-4B4F-AA02-8715BBCEBDBD}"/>
              </a:ext>
            </a:extLst>
          </p:cNvPr>
          <p:cNvSpPr/>
          <p:nvPr/>
        </p:nvSpPr>
        <p:spPr>
          <a:xfrm>
            <a:off x="2050742" y="2030885"/>
            <a:ext cx="177553" cy="420056"/>
          </a:xfrm>
          <a:prstGeom prst="down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3" name="Seta: para Baixo 22">
            <a:extLst>
              <a:ext uri="{FF2B5EF4-FFF2-40B4-BE49-F238E27FC236}">
                <a16:creationId xmlns:a16="http://schemas.microsoft.com/office/drawing/2014/main" xmlns="" id="{45CA0825-BD1C-46B4-97B6-24CDF26AC290}"/>
              </a:ext>
            </a:extLst>
          </p:cNvPr>
          <p:cNvSpPr/>
          <p:nvPr/>
        </p:nvSpPr>
        <p:spPr>
          <a:xfrm>
            <a:off x="2049521" y="3594878"/>
            <a:ext cx="178774" cy="474943"/>
          </a:xfrm>
          <a:prstGeom prst="down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4" name="Seta: para Baixo 23">
            <a:extLst>
              <a:ext uri="{FF2B5EF4-FFF2-40B4-BE49-F238E27FC236}">
                <a16:creationId xmlns:a16="http://schemas.microsoft.com/office/drawing/2014/main" xmlns="" id="{87591E5C-7B75-4480-8CEA-E323F3B3E57D}"/>
              </a:ext>
            </a:extLst>
          </p:cNvPr>
          <p:cNvSpPr/>
          <p:nvPr/>
        </p:nvSpPr>
        <p:spPr>
          <a:xfrm rot="16200000">
            <a:off x="4441903" y="4024286"/>
            <a:ext cx="167982" cy="1014834"/>
          </a:xfrm>
          <a:prstGeom prst="down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6" name="Seta: para Baixo 25">
            <a:extLst>
              <a:ext uri="{FF2B5EF4-FFF2-40B4-BE49-F238E27FC236}">
                <a16:creationId xmlns:a16="http://schemas.microsoft.com/office/drawing/2014/main" xmlns="" id="{E8D1A406-336A-4BEE-AFC9-A4B6807212BC}"/>
              </a:ext>
            </a:extLst>
          </p:cNvPr>
          <p:cNvSpPr/>
          <p:nvPr/>
        </p:nvSpPr>
        <p:spPr>
          <a:xfrm rot="10800000">
            <a:off x="5630515" y="3298036"/>
            <a:ext cx="178774" cy="958031"/>
          </a:xfrm>
          <a:prstGeom prst="down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7" name="Seta: para Baixo 26">
            <a:extLst>
              <a:ext uri="{FF2B5EF4-FFF2-40B4-BE49-F238E27FC236}">
                <a16:creationId xmlns:a16="http://schemas.microsoft.com/office/drawing/2014/main" xmlns="" id="{2FD2F399-50DD-40F2-A86D-6B933BFC2CFF}"/>
              </a:ext>
            </a:extLst>
          </p:cNvPr>
          <p:cNvSpPr/>
          <p:nvPr/>
        </p:nvSpPr>
        <p:spPr>
          <a:xfrm rot="16200000">
            <a:off x="4435710" y="4811195"/>
            <a:ext cx="167982" cy="1014834"/>
          </a:xfrm>
          <a:prstGeom prst="down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8" name="Sinal de Subtração 27">
            <a:extLst>
              <a:ext uri="{FF2B5EF4-FFF2-40B4-BE49-F238E27FC236}">
                <a16:creationId xmlns:a16="http://schemas.microsoft.com/office/drawing/2014/main" xmlns="" id="{11B3E172-13F2-4B27-BCBD-96988C905FEF}"/>
              </a:ext>
            </a:extLst>
          </p:cNvPr>
          <p:cNvSpPr/>
          <p:nvPr/>
        </p:nvSpPr>
        <p:spPr>
          <a:xfrm>
            <a:off x="7563874" y="2228511"/>
            <a:ext cx="2387994" cy="333445"/>
          </a:xfrm>
          <a:prstGeom prst="mathMinus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9" name="Seta: para Cima 28">
            <a:extLst>
              <a:ext uri="{FF2B5EF4-FFF2-40B4-BE49-F238E27FC236}">
                <a16:creationId xmlns:a16="http://schemas.microsoft.com/office/drawing/2014/main" xmlns="" id="{4BE390F4-95A5-4304-80D8-944AFFC7A91C}"/>
              </a:ext>
            </a:extLst>
          </p:cNvPr>
          <p:cNvSpPr/>
          <p:nvPr/>
        </p:nvSpPr>
        <p:spPr>
          <a:xfrm>
            <a:off x="9472475" y="1798712"/>
            <a:ext cx="170006" cy="552784"/>
          </a:xfrm>
          <a:prstGeom prst="up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0" name="Seta: para Cima 29">
            <a:extLst>
              <a:ext uri="{FF2B5EF4-FFF2-40B4-BE49-F238E27FC236}">
                <a16:creationId xmlns:a16="http://schemas.microsoft.com/office/drawing/2014/main" xmlns="" id="{56A52F75-6AF7-40E2-8142-6DF2D543F84C}"/>
              </a:ext>
            </a:extLst>
          </p:cNvPr>
          <p:cNvSpPr/>
          <p:nvPr/>
        </p:nvSpPr>
        <p:spPr>
          <a:xfrm rot="10800000">
            <a:off x="9472475" y="2450941"/>
            <a:ext cx="170006" cy="552784"/>
          </a:xfrm>
          <a:prstGeom prst="up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1" name="CaixaDeTexto 30">
            <a:extLst>
              <a:ext uri="{FF2B5EF4-FFF2-40B4-BE49-F238E27FC236}">
                <a16:creationId xmlns:a16="http://schemas.microsoft.com/office/drawing/2014/main" xmlns="" id="{D31BEDE9-09C5-4602-B606-4907B525AF6A}"/>
              </a:ext>
            </a:extLst>
          </p:cNvPr>
          <p:cNvSpPr txBox="1"/>
          <p:nvPr/>
        </p:nvSpPr>
        <p:spPr>
          <a:xfrm>
            <a:off x="9712171" y="1924915"/>
            <a:ext cx="10779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SIM</a:t>
            </a:r>
          </a:p>
        </p:txBody>
      </p:sp>
      <p:sp>
        <p:nvSpPr>
          <p:cNvPr id="32" name="CaixaDeTexto 31">
            <a:extLst>
              <a:ext uri="{FF2B5EF4-FFF2-40B4-BE49-F238E27FC236}">
                <a16:creationId xmlns:a16="http://schemas.microsoft.com/office/drawing/2014/main" xmlns="" id="{2D5D44EE-C4F8-439D-B80A-70CB5F1D3210}"/>
              </a:ext>
            </a:extLst>
          </p:cNvPr>
          <p:cNvSpPr txBox="1"/>
          <p:nvPr/>
        </p:nvSpPr>
        <p:spPr>
          <a:xfrm>
            <a:off x="9712171" y="2545521"/>
            <a:ext cx="10779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NÃO</a:t>
            </a:r>
          </a:p>
        </p:txBody>
      </p:sp>
      <p:sp>
        <p:nvSpPr>
          <p:cNvPr id="33" name="CaixaDeTexto 32">
            <a:extLst>
              <a:ext uri="{FF2B5EF4-FFF2-40B4-BE49-F238E27FC236}">
                <a16:creationId xmlns:a16="http://schemas.microsoft.com/office/drawing/2014/main" xmlns="" id="{746314C5-E77C-497E-9B0F-00D0F21090ED}"/>
              </a:ext>
            </a:extLst>
          </p:cNvPr>
          <p:cNvSpPr txBox="1"/>
          <p:nvPr/>
        </p:nvSpPr>
        <p:spPr>
          <a:xfrm rot="16200000">
            <a:off x="8679" y="258743"/>
            <a:ext cx="13236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Reconhecer</a:t>
            </a:r>
          </a:p>
          <a:p>
            <a:endParaRPr lang="pt-BR" dirty="0"/>
          </a:p>
        </p:txBody>
      </p:sp>
      <p:sp>
        <p:nvSpPr>
          <p:cNvPr id="35" name="CaixaDeTexto 34">
            <a:extLst>
              <a:ext uri="{FF2B5EF4-FFF2-40B4-BE49-F238E27FC236}">
                <a16:creationId xmlns:a16="http://schemas.microsoft.com/office/drawing/2014/main" xmlns="" id="{AA2B2896-C419-4E94-8FE3-7FC5EFF6D706}"/>
              </a:ext>
            </a:extLst>
          </p:cNvPr>
          <p:cNvSpPr txBox="1"/>
          <p:nvPr/>
        </p:nvSpPr>
        <p:spPr>
          <a:xfrm rot="16200000">
            <a:off x="-422054" y="1740249"/>
            <a:ext cx="1882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Ressuscitar</a:t>
            </a:r>
          </a:p>
        </p:txBody>
      </p:sp>
      <p:sp>
        <p:nvSpPr>
          <p:cNvPr id="37" name="CaixaDeTexto 36">
            <a:extLst>
              <a:ext uri="{FF2B5EF4-FFF2-40B4-BE49-F238E27FC236}">
                <a16:creationId xmlns:a16="http://schemas.microsoft.com/office/drawing/2014/main" xmlns="" id="{5AB32B5C-3A40-4DF7-96FE-56171B603751}"/>
              </a:ext>
            </a:extLst>
          </p:cNvPr>
          <p:cNvSpPr txBox="1"/>
          <p:nvPr/>
        </p:nvSpPr>
        <p:spPr>
          <a:xfrm rot="16200000">
            <a:off x="-681552" y="3942636"/>
            <a:ext cx="24248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pt-BR"/>
              <a:t>Responder</a:t>
            </a:r>
          </a:p>
        </p:txBody>
      </p:sp>
      <p:pic>
        <p:nvPicPr>
          <p:cNvPr id="39" name="Imagem 38">
            <a:extLst>
              <a:ext uri="{FF2B5EF4-FFF2-40B4-BE49-F238E27FC236}">
                <a16:creationId xmlns:a16="http://schemas.microsoft.com/office/drawing/2014/main" xmlns="" id="{4A739698-BD18-4820-B516-4ECD3CDCECC6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038055" y="5660388"/>
            <a:ext cx="2155702" cy="1197612"/>
          </a:xfrm>
          <a:prstGeom prst="rect">
            <a:avLst/>
          </a:prstGeom>
        </p:spPr>
      </p:pic>
      <p:sp>
        <p:nvSpPr>
          <p:cNvPr id="40" name="CaixaDeTexto 39">
            <a:extLst>
              <a:ext uri="{FF2B5EF4-FFF2-40B4-BE49-F238E27FC236}">
                <a16:creationId xmlns:a16="http://schemas.microsoft.com/office/drawing/2014/main" xmlns="" id="{51449DE8-278A-4268-A0DB-D14BD49142C3}"/>
              </a:ext>
            </a:extLst>
          </p:cNvPr>
          <p:cNvSpPr txBox="1"/>
          <p:nvPr/>
        </p:nvSpPr>
        <p:spPr>
          <a:xfrm>
            <a:off x="-25894" y="6665622"/>
            <a:ext cx="7119891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/>
              <a:t>Plante, L. A. (2016). </a:t>
            </a:r>
            <a:r>
              <a:rPr lang="en-US" sz="900" i="1" dirty="0"/>
              <a:t>Management of Sepsis and Septic Shock for the Obstetrician–Gynecologist. Obstetrics and Gynecology Clinics of North America</a:t>
            </a:r>
            <a:endParaRPr lang="pt-BR" sz="900" dirty="0"/>
          </a:p>
        </p:txBody>
      </p:sp>
    </p:spTree>
    <p:extLst>
      <p:ext uri="{BB962C8B-B14F-4D97-AF65-F5344CB8AC3E}">
        <p14:creationId xmlns:p14="http://schemas.microsoft.com/office/powerpoint/2010/main" val="2084599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6544835B-531C-47E9-9989-7E6FF750B4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42360" y="298866"/>
            <a:ext cx="7729728" cy="944007"/>
          </a:xfrm>
        </p:spPr>
        <p:txBody>
          <a:bodyPr/>
          <a:lstStyle/>
          <a:p>
            <a:r>
              <a:rPr lang="pt-BR" dirty="0"/>
              <a:t>CASO CLÍNICO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E143F420-9FE7-4911-A211-444B522F8F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16904" y="1618643"/>
            <a:ext cx="8380639" cy="3965411"/>
          </a:xfrm>
        </p:spPr>
        <p:txBody>
          <a:bodyPr>
            <a:normAutofit fontScale="92500" lnSpcReduction="10000"/>
          </a:bodyPr>
          <a:lstStyle/>
          <a:p>
            <a:r>
              <a:rPr lang="pt-BR" dirty="0"/>
              <a:t>Gestante M.A.B., 32 anos, G3PN2A0, IG: 19semanas 5 dias. Trazida pela SAMU de seu domicílio com quadro de dor em baixo ventre e confusão mental. Veio acompanhada do marido (A.D.B., 35 anos).</a:t>
            </a:r>
          </a:p>
          <a:p>
            <a:r>
              <a:rPr lang="pt-BR" dirty="0"/>
              <a:t>Anamnese na admissão: Paciente com alteração do nível da consciência, anamnese passada pelo acompanhante que relata que há 8 dias paciente iniciou quadro de dor em região lombar e baixo ventre , foi ao UPA há 5 dias e iniciou tratamento com sintomáticos e antibiótico via oral para ITU (não sabe informar qual medicação) mas sem melhora do quadro, e há um dia iniciou confusão mental. Não sabe informar se paciente teve febre e nega outras patologias. Nega perdas vaginais. </a:t>
            </a:r>
          </a:p>
          <a:p>
            <a:r>
              <a:rPr lang="pt-BR" dirty="0"/>
              <a:t>Exame Físico: PA: 90x60mmhg, FC: 136bpm, FR: 26rpm, SatO2: 92% em ar ambiente. Abertura ocular ao estímulo verbal, resposta verbal confusa e resposta motora obedece a comandos. Ausculta cardíaca evidenciava ritmo regular com dois tempos; ausculta pulmonar com murmúrio vesicular presente em ambos os campos pulmonares; abdome </a:t>
            </a:r>
            <a:r>
              <a:rPr lang="pt-BR" dirty="0" smtClean="0"/>
              <a:t>gravídico; </a:t>
            </a:r>
            <a:r>
              <a:rPr lang="pt-BR" dirty="0"/>
              <a:t>extremidades </a:t>
            </a:r>
            <a:r>
              <a:rPr lang="pt-BR" dirty="0" smtClean="0"/>
              <a:t>com</a:t>
            </a:r>
            <a:r>
              <a:rPr lang="pt-BR" dirty="0"/>
              <a:t> </a:t>
            </a:r>
            <a:r>
              <a:rPr lang="pt-BR" dirty="0" smtClean="0"/>
              <a:t>boa perfusão. </a:t>
            </a:r>
            <a:r>
              <a:rPr lang="pt-BR" dirty="0"/>
              <a:t>Giordano positivo à direita. BCF: 123bpm.  Toque vaginal: colo grosso, </a:t>
            </a:r>
            <a:r>
              <a:rPr lang="pt-BR" dirty="0" smtClean="0"/>
              <a:t>posterior, </a:t>
            </a:r>
            <a:r>
              <a:rPr lang="pt-BR" dirty="0"/>
              <a:t>fechado. </a:t>
            </a:r>
          </a:p>
          <a:p>
            <a:endParaRPr lang="pt-BR" dirty="0"/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xmlns="" id="{A78CC5A8-E19D-4A5B-97E4-08800994E625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450557" y="5334000"/>
            <a:ext cx="2743200" cy="15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0902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2EAF12D4-2AE6-4618-8C70-B228A810B5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964692"/>
            <a:ext cx="7729728" cy="997273"/>
          </a:xfrm>
        </p:spPr>
        <p:txBody>
          <a:bodyPr/>
          <a:lstStyle/>
          <a:p>
            <a:r>
              <a:rPr lang="pt-BR" dirty="0"/>
              <a:t>Tópicos abordados: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438DFDC2-94F5-4551-B77C-46CE42F0AA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71998" y="2694933"/>
            <a:ext cx="7729728" cy="3101983"/>
          </a:xfrm>
        </p:spPr>
        <p:txBody>
          <a:bodyPr>
            <a:normAutofit/>
          </a:bodyPr>
          <a:lstStyle/>
          <a:p>
            <a:r>
              <a:rPr lang="pt-BR" sz="2400" dirty="0"/>
              <a:t>Importância da sepse materna </a:t>
            </a:r>
          </a:p>
          <a:p>
            <a:r>
              <a:rPr lang="pt-BR" sz="2400" dirty="0"/>
              <a:t>Fatores de risco para infecção materna</a:t>
            </a:r>
          </a:p>
          <a:p>
            <a:r>
              <a:rPr lang="pt-BR" sz="2400" dirty="0"/>
              <a:t>Identificação precoce da infecção materna</a:t>
            </a:r>
          </a:p>
          <a:p>
            <a:r>
              <a:rPr lang="pt-BR" sz="2400" dirty="0"/>
              <a:t>Princípios do tratamento inicial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xmlns="" id="{C176E5BB-4E32-4D92-B389-48317206C3E8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450557" y="5334000"/>
            <a:ext cx="2743200" cy="15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3181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m 7">
            <a:extLst>
              <a:ext uri="{FF2B5EF4-FFF2-40B4-BE49-F238E27FC236}">
                <a16:creationId xmlns:a16="http://schemas.microsoft.com/office/drawing/2014/main" xmlns="" id="{94B4F5E5-982F-49A7-B380-9B92A142B27D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038055" y="5660388"/>
            <a:ext cx="2155702" cy="1197612"/>
          </a:xfrm>
          <a:prstGeom prst="rect">
            <a:avLst/>
          </a:prstGeom>
        </p:spPr>
      </p:pic>
      <p:sp>
        <p:nvSpPr>
          <p:cNvPr id="7" name="Retângulo: Cantos Arredondados 6">
            <a:extLst>
              <a:ext uri="{FF2B5EF4-FFF2-40B4-BE49-F238E27FC236}">
                <a16:creationId xmlns:a16="http://schemas.microsoft.com/office/drawing/2014/main" xmlns="" id="{58726B16-3016-4A08-9AFC-ADFA06175133}"/>
              </a:ext>
            </a:extLst>
          </p:cNvPr>
          <p:cNvSpPr/>
          <p:nvPr/>
        </p:nvSpPr>
        <p:spPr>
          <a:xfrm>
            <a:off x="5699463" y="4927107"/>
            <a:ext cx="4394447" cy="1118586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" name="Retângulo: Cantos Arredondados 4">
            <a:extLst>
              <a:ext uri="{FF2B5EF4-FFF2-40B4-BE49-F238E27FC236}">
                <a16:creationId xmlns:a16="http://schemas.microsoft.com/office/drawing/2014/main" xmlns="" id="{1EB0ED0F-1E40-41D2-9F2F-A4E165E741A5}"/>
              </a:ext>
            </a:extLst>
          </p:cNvPr>
          <p:cNvSpPr/>
          <p:nvPr/>
        </p:nvSpPr>
        <p:spPr>
          <a:xfrm>
            <a:off x="479394" y="4927107"/>
            <a:ext cx="4216893" cy="1118586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3BDB48CD-E93D-4735-89D4-F7099E2AB3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964692"/>
            <a:ext cx="7729728" cy="784209"/>
          </a:xfrm>
        </p:spPr>
        <p:txBody>
          <a:bodyPr/>
          <a:lstStyle/>
          <a:p>
            <a:r>
              <a:rPr lang="pt-BR" dirty="0"/>
              <a:t>Sepse materna 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D900F3FA-684B-4F6E-AE76-BA0F0E6DF3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5" y="2256304"/>
            <a:ext cx="8066961" cy="3101983"/>
          </a:xfrm>
        </p:spPr>
        <p:txBody>
          <a:bodyPr/>
          <a:lstStyle/>
          <a:p>
            <a:r>
              <a:rPr lang="pt-BR" sz="2400" b="1" dirty="0"/>
              <a:t>“Disfunção orgânica resultante da infecção durante a gravidez, parto, pós-aborto ou pós-parto.” </a:t>
            </a:r>
            <a:r>
              <a:rPr lang="pt-BR" sz="2400" dirty="0"/>
              <a:t>(OMS 2017)</a:t>
            </a:r>
          </a:p>
          <a:p>
            <a:r>
              <a:rPr lang="pt-BR" sz="2400" dirty="0"/>
              <a:t> A sepse ocorre quando a resposta do corpo à infecção prejudica seus próprios órgãos e tecidos.</a:t>
            </a:r>
          </a:p>
          <a:p>
            <a:r>
              <a:rPr lang="pt-BR" sz="2400" dirty="0"/>
              <a:t>Infecções causam </a:t>
            </a:r>
            <a:r>
              <a:rPr lang="pt-BR" sz="2400" dirty="0">
                <a:solidFill>
                  <a:srgbClr val="FF0000"/>
                </a:solidFill>
              </a:rPr>
              <a:t>11% das mortes </a:t>
            </a:r>
            <a:r>
              <a:rPr lang="pt-BR" sz="2400" dirty="0"/>
              <a:t>maternas.</a:t>
            </a:r>
          </a:p>
          <a:p>
            <a:endParaRPr lang="pt-BR" dirty="0"/>
          </a:p>
        </p:txBody>
      </p:sp>
      <p:sp>
        <p:nvSpPr>
          <p:cNvPr id="4" name="Espaço Reservado para Conteúdo 2">
            <a:extLst>
              <a:ext uri="{FF2B5EF4-FFF2-40B4-BE49-F238E27FC236}">
                <a16:creationId xmlns:a16="http://schemas.microsoft.com/office/drawing/2014/main" xmlns="" id="{96B521EA-D5AA-459C-8B1F-8B738971CCBA}"/>
              </a:ext>
            </a:extLst>
          </p:cNvPr>
          <p:cNvSpPr txBox="1">
            <a:spLocks/>
          </p:cNvSpPr>
          <p:nvPr/>
        </p:nvSpPr>
        <p:spPr>
          <a:xfrm>
            <a:off x="501470" y="4972257"/>
            <a:ext cx="4123796" cy="12524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31286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8431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5735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82775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pt-BR" dirty="0">
                <a:solidFill>
                  <a:schemeClr val="tx1"/>
                </a:solidFill>
              </a:rPr>
              <a:t>Alterações fisiológicas, imunológicas e mecânicas da gestação tornam as mulheres mais suscetíveis às infecções.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xmlns="" id="{38859127-8786-40E0-A017-F17A881845B4}"/>
              </a:ext>
            </a:extLst>
          </p:cNvPr>
          <p:cNvSpPr txBox="1"/>
          <p:nvPr/>
        </p:nvSpPr>
        <p:spPr>
          <a:xfrm>
            <a:off x="5734973" y="5024330"/>
            <a:ext cx="428791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dirty="0"/>
              <a:t>As adaptações fisiológicas à gravidez podem atrapalhar o reconhecimento dos sinais e sintomas da infecção materna.</a:t>
            </a:r>
          </a:p>
          <a:p>
            <a:endParaRPr lang="pt-BR" dirty="0"/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xmlns="" id="{43FFC6E7-ACCF-4175-827C-70B95D129CD6}"/>
              </a:ext>
            </a:extLst>
          </p:cNvPr>
          <p:cNvSpPr txBox="1"/>
          <p:nvPr/>
        </p:nvSpPr>
        <p:spPr>
          <a:xfrm>
            <a:off x="0" y="6488668"/>
            <a:ext cx="83795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>
                <a:hlinkClick r:id="rId3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Towards a consensus definition of maternal sepsis: results of a systematic review and expert consultation</a:t>
            </a:r>
            <a:r>
              <a:rPr lang="en-US" sz="900" dirty="0"/>
              <a:t>; </a:t>
            </a:r>
            <a:r>
              <a:rPr lang="en-US" sz="900" dirty="0" err="1"/>
              <a:t>Bonet</a:t>
            </a:r>
            <a:r>
              <a:rPr lang="en-US" sz="900" dirty="0"/>
              <a:t> M, Nogueira Pileggi V, </a:t>
            </a:r>
            <a:r>
              <a:rPr lang="en-US" sz="900" dirty="0" err="1"/>
              <a:t>Rijken</a:t>
            </a:r>
            <a:r>
              <a:rPr lang="en-US" sz="900" dirty="0"/>
              <a:t> MJ, et al. Towards a consensus definition of maternal sepsis: results of a systematic review and expert consultation. Reproductive Health. 2017</a:t>
            </a:r>
            <a:endParaRPr lang="pt-BR" sz="900" dirty="0"/>
          </a:p>
        </p:txBody>
      </p:sp>
    </p:spTree>
    <p:extLst>
      <p:ext uri="{BB962C8B-B14F-4D97-AF65-F5344CB8AC3E}">
        <p14:creationId xmlns:p14="http://schemas.microsoft.com/office/powerpoint/2010/main" val="15959337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5" grpId="0" animBg="1"/>
      <p:bldP spid="4" grpId="0"/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FDDB4ABC-BBBA-49A7-B782-2461A3652D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44714" y="503053"/>
            <a:ext cx="8953189" cy="997273"/>
          </a:xfrm>
        </p:spPr>
        <p:txBody>
          <a:bodyPr/>
          <a:lstStyle/>
          <a:p>
            <a:r>
              <a:rPr lang="pt-BR" dirty="0"/>
              <a:t>FATORES DE RISCO PARA INFECÇÃO MATERNA </a:t>
            </a:r>
          </a:p>
        </p:txBody>
      </p:sp>
      <p:pic>
        <p:nvPicPr>
          <p:cNvPr id="5" name="Espaço Reservado para Conteúdo 4">
            <a:extLst>
              <a:ext uri="{FF2B5EF4-FFF2-40B4-BE49-F238E27FC236}">
                <a16:creationId xmlns:a16="http://schemas.microsoft.com/office/drawing/2014/main" xmlns="" id="{33383389-5D93-4CC2-B2ED-772BABB6FEF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48425" y="1892171"/>
            <a:ext cx="5539620" cy="3046791"/>
          </a:xfrm>
          <a:prstGeom prst="rect">
            <a:avLst/>
          </a:prstGeom>
        </p:spPr>
      </p:pic>
      <p:pic>
        <p:nvPicPr>
          <p:cNvPr id="4" name="Imagem 3">
            <a:extLst>
              <a:ext uri="{FF2B5EF4-FFF2-40B4-BE49-F238E27FC236}">
                <a16:creationId xmlns:a16="http://schemas.microsoft.com/office/drawing/2014/main" xmlns="" id="{170E5DFE-149B-4702-A8E3-33C8240B0505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338655" y="1892171"/>
            <a:ext cx="5308848" cy="3653480"/>
          </a:xfrm>
          <a:prstGeom prst="rect">
            <a:avLst/>
          </a:prstGeom>
        </p:spPr>
      </p:pic>
      <p:sp>
        <p:nvSpPr>
          <p:cNvPr id="6" name="CaixaDeTexto 5">
            <a:extLst>
              <a:ext uri="{FF2B5EF4-FFF2-40B4-BE49-F238E27FC236}">
                <a16:creationId xmlns:a16="http://schemas.microsoft.com/office/drawing/2014/main" xmlns="" id="{5D8098B0-86E2-4425-8105-65F5A1077D96}"/>
              </a:ext>
            </a:extLst>
          </p:cNvPr>
          <p:cNvSpPr txBox="1"/>
          <p:nvPr/>
        </p:nvSpPr>
        <p:spPr>
          <a:xfrm>
            <a:off x="0" y="6488668"/>
            <a:ext cx="83795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>
                <a:hlinkClick r:id="rId4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Towards a consensus definition of maternal sepsis: results of a systematic review and expert consultation</a:t>
            </a:r>
            <a:r>
              <a:rPr lang="en-US" sz="900" dirty="0"/>
              <a:t>; </a:t>
            </a:r>
            <a:r>
              <a:rPr lang="en-US" sz="900" dirty="0" err="1"/>
              <a:t>Bonet</a:t>
            </a:r>
            <a:r>
              <a:rPr lang="en-US" sz="900" dirty="0"/>
              <a:t> M, Nogueira Pileggi V, </a:t>
            </a:r>
            <a:r>
              <a:rPr lang="en-US" sz="900" dirty="0" err="1"/>
              <a:t>Rijken</a:t>
            </a:r>
            <a:r>
              <a:rPr lang="en-US" sz="900" dirty="0"/>
              <a:t> MJ, et al. Towards a consensus definition of maternal sepsis: results of a systematic review and expert consultation. Reproductive Health. 2017</a:t>
            </a:r>
            <a:endParaRPr lang="pt-BR" sz="900" dirty="0"/>
          </a:p>
        </p:txBody>
      </p:sp>
      <p:pic>
        <p:nvPicPr>
          <p:cNvPr id="8" name="Imagem 7">
            <a:extLst>
              <a:ext uri="{FF2B5EF4-FFF2-40B4-BE49-F238E27FC236}">
                <a16:creationId xmlns:a16="http://schemas.microsoft.com/office/drawing/2014/main" xmlns="" id="{AD99494F-DA87-44E3-A212-95661E882753}"/>
              </a:ext>
            </a:extLst>
          </p:cNvPr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10038055" y="5660388"/>
            <a:ext cx="2155702" cy="11976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9384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tângulo 10">
            <a:extLst>
              <a:ext uri="{FF2B5EF4-FFF2-40B4-BE49-F238E27FC236}">
                <a16:creationId xmlns:a16="http://schemas.microsoft.com/office/drawing/2014/main" xmlns="" id="{7C713AEA-E7FC-42E0-87A7-B65FB60C641B}"/>
              </a:ext>
            </a:extLst>
          </p:cNvPr>
          <p:cNvSpPr/>
          <p:nvPr/>
        </p:nvSpPr>
        <p:spPr>
          <a:xfrm>
            <a:off x="6693763" y="1241384"/>
            <a:ext cx="4225771" cy="3801133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Retângulo 6">
            <a:extLst>
              <a:ext uri="{FF2B5EF4-FFF2-40B4-BE49-F238E27FC236}">
                <a16:creationId xmlns:a16="http://schemas.microsoft.com/office/drawing/2014/main" xmlns="" id="{419D2545-1EDB-4127-856A-3ABAAFF5F415}"/>
              </a:ext>
            </a:extLst>
          </p:cNvPr>
          <p:cNvSpPr/>
          <p:nvPr/>
        </p:nvSpPr>
        <p:spPr>
          <a:xfrm>
            <a:off x="336843" y="4331955"/>
            <a:ext cx="3988490" cy="1961965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Retângulo 5">
            <a:extLst>
              <a:ext uri="{FF2B5EF4-FFF2-40B4-BE49-F238E27FC236}">
                <a16:creationId xmlns:a16="http://schemas.microsoft.com/office/drawing/2014/main" xmlns="" id="{CA68A41F-B4EA-4431-94AC-9101A09BFAA4}"/>
              </a:ext>
            </a:extLst>
          </p:cNvPr>
          <p:cNvSpPr/>
          <p:nvPr/>
        </p:nvSpPr>
        <p:spPr>
          <a:xfrm>
            <a:off x="336843" y="1248770"/>
            <a:ext cx="4882718" cy="2929631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74137997-E1CF-4814-B5ED-80DC1BDAF2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3686" y="342073"/>
            <a:ext cx="5442613" cy="798835"/>
          </a:xfrm>
        </p:spPr>
        <p:txBody>
          <a:bodyPr>
            <a:normAutofit fontScale="90000"/>
          </a:bodyPr>
          <a:lstStyle/>
          <a:p>
            <a:r>
              <a:rPr lang="pt-BR" dirty="0"/>
              <a:t>Causas obstétricas </a:t>
            </a:r>
            <a:br>
              <a:rPr lang="pt-BR" dirty="0"/>
            </a:br>
            <a:r>
              <a:rPr lang="pt-BR" dirty="0"/>
              <a:t>para sepse materna 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xmlns="" id="{4D2D71AC-9B1F-4E70-B56F-151B8547E5F0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12002" y="1312059"/>
            <a:ext cx="4732400" cy="2788279"/>
          </a:xfrm>
          <a:prstGeom prst="rect">
            <a:avLst/>
          </a:prstGeom>
        </p:spPr>
      </p:pic>
      <p:pic>
        <p:nvPicPr>
          <p:cNvPr id="5" name="Imagem 4">
            <a:extLst>
              <a:ext uri="{FF2B5EF4-FFF2-40B4-BE49-F238E27FC236}">
                <a16:creationId xmlns:a16="http://schemas.microsoft.com/office/drawing/2014/main" xmlns="" id="{827D19D5-B819-4AB4-963F-19DE555B6863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12002" y="4424965"/>
            <a:ext cx="3848100" cy="1809750"/>
          </a:xfrm>
          <a:prstGeom prst="rect">
            <a:avLst/>
          </a:prstGeom>
        </p:spPr>
      </p:pic>
      <p:sp>
        <p:nvSpPr>
          <p:cNvPr id="8" name="CaixaDeTexto 7">
            <a:extLst>
              <a:ext uri="{FF2B5EF4-FFF2-40B4-BE49-F238E27FC236}">
                <a16:creationId xmlns:a16="http://schemas.microsoft.com/office/drawing/2014/main" xmlns="" id="{EDE6FE0C-993A-4F75-8D05-B7B415BBEAEB}"/>
              </a:ext>
            </a:extLst>
          </p:cNvPr>
          <p:cNvSpPr txBox="1"/>
          <p:nvPr/>
        </p:nvSpPr>
        <p:spPr>
          <a:xfrm>
            <a:off x="0" y="6488668"/>
            <a:ext cx="93481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900" dirty="0"/>
              <a:t> </a:t>
            </a:r>
            <a:r>
              <a:rPr lang="pt-BR" sz="900" dirty="0" err="1">
                <a:hlinkClick r:id="rId4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Sepsis</a:t>
            </a:r>
            <a:r>
              <a:rPr lang="pt-BR" sz="900" dirty="0">
                <a:hlinkClick r:id="rId4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 </a:t>
            </a:r>
            <a:r>
              <a:rPr lang="pt-BR" sz="900" dirty="0" err="1">
                <a:hlinkClick r:id="rId4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during</a:t>
            </a:r>
            <a:r>
              <a:rPr lang="pt-BR" sz="900" dirty="0">
                <a:hlinkClick r:id="rId4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 </a:t>
            </a:r>
            <a:r>
              <a:rPr lang="pt-BR" sz="900" dirty="0" err="1">
                <a:hlinkClick r:id="rId4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pregnancy</a:t>
            </a:r>
            <a:r>
              <a:rPr lang="pt-BR" sz="900" dirty="0">
                <a:hlinkClick r:id="rId4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 </a:t>
            </a:r>
            <a:r>
              <a:rPr lang="pt-BR" sz="900" dirty="0" err="1">
                <a:hlinkClick r:id="rId4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or</a:t>
            </a:r>
            <a:r>
              <a:rPr lang="pt-BR" sz="900" dirty="0">
                <a:hlinkClick r:id="rId4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 </a:t>
            </a:r>
            <a:r>
              <a:rPr lang="pt-BR" sz="900" dirty="0" err="1">
                <a:hlinkClick r:id="rId4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the</a:t>
            </a:r>
            <a:r>
              <a:rPr lang="pt-BR" sz="900" dirty="0">
                <a:hlinkClick r:id="rId4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 </a:t>
            </a:r>
            <a:r>
              <a:rPr lang="pt-BR" sz="900" dirty="0" err="1">
                <a:hlinkClick r:id="rId4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postpartum</a:t>
            </a:r>
            <a:r>
              <a:rPr lang="pt-BR" sz="900" dirty="0">
                <a:hlinkClick r:id="rId4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 </a:t>
            </a:r>
            <a:r>
              <a:rPr lang="pt-BR" sz="900" dirty="0" err="1">
                <a:hlinkClick r:id="rId4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period</a:t>
            </a:r>
            <a:r>
              <a:rPr lang="pt-BR" sz="900" dirty="0"/>
              <a:t>. Ana Galvão, António Costa Braga, Daniela Reis Gonçalves, Joana Mesquita Guimarães &amp; Jorge Braga (2016)</a:t>
            </a:r>
          </a:p>
          <a:p>
            <a:r>
              <a:rPr lang="pt-BR" sz="900" dirty="0"/>
              <a:t> </a:t>
            </a:r>
            <a:r>
              <a:rPr lang="pt-BR" sz="900" dirty="0" err="1"/>
              <a:t>Sepsis</a:t>
            </a:r>
            <a:r>
              <a:rPr lang="pt-BR" sz="900" dirty="0"/>
              <a:t> </a:t>
            </a:r>
            <a:r>
              <a:rPr lang="pt-BR" sz="900" dirty="0" err="1"/>
              <a:t>during</a:t>
            </a:r>
            <a:r>
              <a:rPr lang="pt-BR" sz="900" dirty="0"/>
              <a:t> </a:t>
            </a:r>
            <a:r>
              <a:rPr lang="pt-BR" sz="900" dirty="0" err="1"/>
              <a:t>pregnancy</a:t>
            </a:r>
            <a:r>
              <a:rPr lang="pt-BR" sz="900" dirty="0"/>
              <a:t> </a:t>
            </a:r>
            <a:r>
              <a:rPr lang="pt-BR" sz="900" dirty="0" err="1"/>
              <a:t>or</a:t>
            </a:r>
            <a:r>
              <a:rPr lang="pt-BR" sz="900" dirty="0"/>
              <a:t> </a:t>
            </a:r>
            <a:r>
              <a:rPr lang="pt-BR" sz="900" dirty="0" err="1"/>
              <a:t>the</a:t>
            </a:r>
            <a:r>
              <a:rPr lang="pt-BR" sz="900" dirty="0"/>
              <a:t> </a:t>
            </a:r>
            <a:r>
              <a:rPr lang="pt-BR" sz="900" dirty="0" err="1"/>
              <a:t>postpartum</a:t>
            </a:r>
            <a:r>
              <a:rPr lang="pt-BR" sz="900" dirty="0"/>
              <a:t> </a:t>
            </a:r>
            <a:r>
              <a:rPr lang="pt-BR" sz="900" dirty="0" err="1"/>
              <a:t>period</a:t>
            </a:r>
            <a:r>
              <a:rPr lang="pt-BR" sz="900" dirty="0"/>
              <a:t>, </a:t>
            </a:r>
            <a:r>
              <a:rPr lang="pt-BR" sz="900" dirty="0" err="1"/>
              <a:t>Journal</a:t>
            </a:r>
            <a:r>
              <a:rPr lang="pt-BR" sz="900" dirty="0"/>
              <a:t> </a:t>
            </a:r>
            <a:r>
              <a:rPr lang="pt-BR" sz="900" dirty="0" err="1"/>
              <a:t>of</a:t>
            </a:r>
            <a:r>
              <a:rPr lang="pt-BR" sz="900" dirty="0"/>
              <a:t> </a:t>
            </a:r>
            <a:r>
              <a:rPr lang="pt-BR" sz="900" dirty="0" err="1"/>
              <a:t>Obstetrics</a:t>
            </a:r>
            <a:r>
              <a:rPr lang="pt-BR" sz="900" dirty="0"/>
              <a:t> </a:t>
            </a:r>
            <a:r>
              <a:rPr lang="pt-BR" sz="900" dirty="0" err="1"/>
              <a:t>and</a:t>
            </a:r>
            <a:r>
              <a:rPr lang="pt-BR" sz="900" dirty="0"/>
              <a:t> </a:t>
            </a:r>
            <a:r>
              <a:rPr lang="pt-BR" sz="900" dirty="0" err="1"/>
              <a:t>Gynaecology</a:t>
            </a:r>
            <a:endParaRPr lang="pt-BR" sz="900" dirty="0"/>
          </a:p>
        </p:txBody>
      </p:sp>
      <p:pic>
        <p:nvPicPr>
          <p:cNvPr id="9" name="Imagem 8">
            <a:extLst>
              <a:ext uri="{FF2B5EF4-FFF2-40B4-BE49-F238E27FC236}">
                <a16:creationId xmlns:a16="http://schemas.microsoft.com/office/drawing/2014/main" xmlns="" id="{B1990325-E262-4104-A972-D50C6FC32B0E}"/>
              </a:ext>
            </a:extLst>
          </p:cNvPr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10038055" y="5660388"/>
            <a:ext cx="2155702" cy="1197612"/>
          </a:xfrm>
          <a:prstGeom prst="rect">
            <a:avLst/>
          </a:prstGeom>
        </p:spPr>
      </p:pic>
      <p:sp>
        <p:nvSpPr>
          <p:cNvPr id="12" name="Título 1">
            <a:extLst>
              <a:ext uri="{FF2B5EF4-FFF2-40B4-BE49-F238E27FC236}">
                <a16:creationId xmlns:a16="http://schemas.microsoft.com/office/drawing/2014/main" xmlns="" id="{96E2A345-6083-4D50-8039-C30E38F2749A}"/>
              </a:ext>
            </a:extLst>
          </p:cNvPr>
          <p:cNvSpPr txBox="1">
            <a:spLocks/>
          </p:cNvSpPr>
          <p:nvPr/>
        </p:nvSpPr>
        <p:spPr bwMode="black">
          <a:xfrm>
            <a:off x="6088183" y="339499"/>
            <a:ext cx="5442613" cy="798835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 cap="all" spc="200" baseline="0">
                <a:solidFill>
                  <a:srgbClr val="262626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2400" dirty="0"/>
              <a:t>Causas não obstétricas </a:t>
            </a:r>
            <a:br>
              <a:rPr lang="pt-BR" sz="2400" dirty="0"/>
            </a:br>
            <a:r>
              <a:rPr lang="pt-BR" sz="2400" dirty="0"/>
              <a:t>para sepse </a:t>
            </a:r>
          </a:p>
        </p:txBody>
      </p:sp>
      <p:pic>
        <p:nvPicPr>
          <p:cNvPr id="3" name="Imagem 2">
            <a:extLst>
              <a:ext uri="{FF2B5EF4-FFF2-40B4-BE49-F238E27FC236}">
                <a16:creationId xmlns:a16="http://schemas.microsoft.com/office/drawing/2014/main" xmlns="" id="{2CBAAA97-15F2-43BF-BE14-0B8595F5BEB8}"/>
              </a:ext>
            </a:extLst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6809239" y="1333082"/>
            <a:ext cx="4000500" cy="3629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7501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tângulo: Cantos Arredondados 19">
            <a:extLst>
              <a:ext uri="{FF2B5EF4-FFF2-40B4-BE49-F238E27FC236}">
                <a16:creationId xmlns:a16="http://schemas.microsoft.com/office/drawing/2014/main" xmlns="" id="{51408221-B925-4625-93C9-F488A87B81D3}"/>
              </a:ext>
            </a:extLst>
          </p:cNvPr>
          <p:cNvSpPr/>
          <p:nvPr/>
        </p:nvSpPr>
        <p:spPr>
          <a:xfrm>
            <a:off x="2153945" y="5061855"/>
            <a:ext cx="3378587" cy="102548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9" name="Retângulo: Cantos Arredondados 18">
            <a:extLst>
              <a:ext uri="{FF2B5EF4-FFF2-40B4-BE49-F238E27FC236}">
                <a16:creationId xmlns:a16="http://schemas.microsoft.com/office/drawing/2014/main" xmlns="" id="{FE733B9B-B2F8-4783-BB2F-CBAB976E387B}"/>
              </a:ext>
            </a:extLst>
          </p:cNvPr>
          <p:cNvSpPr/>
          <p:nvPr/>
        </p:nvSpPr>
        <p:spPr>
          <a:xfrm>
            <a:off x="6464210" y="5061320"/>
            <a:ext cx="3378587" cy="102548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8" name="Retângulo: Cantos Arredondados 17">
            <a:extLst>
              <a:ext uri="{FF2B5EF4-FFF2-40B4-BE49-F238E27FC236}">
                <a16:creationId xmlns:a16="http://schemas.microsoft.com/office/drawing/2014/main" xmlns="" id="{BFD19F0F-D32F-4B07-8613-C9B2F861C50F}"/>
              </a:ext>
            </a:extLst>
          </p:cNvPr>
          <p:cNvSpPr/>
          <p:nvPr/>
        </p:nvSpPr>
        <p:spPr>
          <a:xfrm>
            <a:off x="8887768" y="3900053"/>
            <a:ext cx="1824977" cy="641958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7" name="Retângulo: Cantos Arredondados 16">
            <a:extLst>
              <a:ext uri="{FF2B5EF4-FFF2-40B4-BE49-F238E27FC236}">
                <a16:creationId xmlns:a16="http://schemas.microsoft.com/office/drawing/2014/main" xmlns="" id="{F35E8DED-4A37-47BA-9FA9-1CBEAE0DBA0B}"/>
              </a:ext>
            </a:extLst>
          </p:cNvPr>
          <p:cNvSpPr/>
          <p:nvPr/>
        </p:nvSpPr>
        <p:spPr>
          <a:xfrm>
            <a:off x="8676935" y="1988197"/>
            <a:ext cx="1984312" cy="641958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6" name="Retângulo: Cantos Arredondados 15">
            <a:extLst>
              <a:ext uri="{FF2B5EF4-FFF2-40B4-BE49-F238E27FC236}">
                <a16:creationId xmlns:a16="http://schemas.microsoft.com/office/drawing/2014/main" xmlns="" id="{E97DE912-5858-4B18-8091-08D0EBC99214}"/>
              </a:ext>
            </a:extLst>
          </p:cNvPr>
          <p:cNvSpPr/>
          <p:nvPr/>
        </p:nvSpPr>
        <p:spPr>
          <a:xfrm>
            <a:off x="5901701" y="1053099"/>
            <a:ext cx="1824977" cy="641958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5" name="Retângulo: Cantos Arredondados 14">
            <a:extLst>
              <a:ext uri="{FF2B5EF4-FFF2-40B4-BE49-F238E27FC236}">
                <a16:creationId xmlns:a16="http://schemas.microsoft.com/office/drawing/2014/main" xmlns="" id="{2E196C73-FBC9-4DC7-A104-0E8C1AF99169}"/>
              </a:ext>
            </a:extLst>
          </p:cNvPr>
          <p:cNvSpPr/>
          <p:nvPr/>
        </p:nvSpPr>
        <p:spPr>
          <a:xfrm>
            <a:off x="1067513" y="3900053"/>
            <a:ext cx="1824977" cy="641958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4" name="Retângulo: Cantos Arredondados 13">
            <a:extLst>
              <a:ext uri="{FF2B5EF4-FFF2-40B4-BE49-F238E27FC236}">
                <a16:creationId xmlns:a16="http://schemas.microsoft.com/office/drawing/2014/main" xmlns="" id="{64C4C871-8744-4A5B-8F10-5574C624694D}"/>
              </a:ext>
            </a:extLst>
          </p:cNvPr>
          <p:cNvSpPr/>
          <p:nvPr/>
        </p:nvSpPr>
        <p:spPr>
          <a:xfrm>
            <a:off x="717659" y="2134973"/>
            <a:ext cx="2136710" cy="612471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3" name="Retângulo: Cantos Arredondados 12">
            <a:extLst>
              <a:ext uri="{FF2B5EF4-FFF2-40B4-BE49-F238E27FC236}">
                <a16:creationId xmlns:a16="http://schemas.microsoft.com/office/drawing/2014/main" xmlns="" id="{6EA44BC9-41B3-4DC4-9104-AE9D14C0E3F8}"/>
              </a:ext>
            </a:extLst>
          </p:cNvPr>
          <p:cNvSpPr/>
          <p:nvPr/>
        </p:nvSpPr>
        <p:spPr>
          <a:xfrm>
            <a:off x="3406569" y="1053099"/>
            <a:ext cx="1321835" cy="641958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2" name="Retângulo 11">
            <a:extLst>
              <a:ext uri="{FF2B5EF4-FFF2-40B4-BE49-F238E27FC236}">
                <a16:creationId xmlns:a16="http://schemas.microsoft.com/office/drawing/2014/main" xmlns="" id="{9CECCCD2-D6DA-42EB-B15B-D7AD02F0F031}"/>
              </a:ext>
            </a:extLst>
          </p:cNvPr>
          <p:cNvSpPr/>
          <p:nvPr/>
        </p:nvSpPr>
        <p:spPr>
          <a:xfrm>
            <a:off x="3406569" y="2720424"/>
            <a:ext cx="4939005" cy="109986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C9119C8E-7EA7-4A21-BD0B-C25F239291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64034" y="2726513"/>
            <a:ext cx="5214069" cy="134794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pt-BR" sz="2400" b="1" dirty="0"/>
              <a:t>Sinais clínicos sugestivos de sepse</a:t>
            </a:r>
          </a:p>
          <a:p>
            <a:pPr marL="0" indent="0" algn="ctr">
              <a:buNone/>
            </a:pPr>
            <a:r>
              <a:rPr lang="pt-BR" sz="2400" b="1" dirty="0"/>
              <a:t> incluem um ou mais: </a:t>
            </a:r>
          </a:p>
        </p:txBody>
      </p:sp>
      <p:sp>
        <p:nvSpPr>
          <p:cNvPr id="4" name="Espaço Reservado para Conteúdo 2">
            <a:extLst>
              <a:ext uri="{FF2B5EF4-FFF2-40B4-BE49-F238E27FC236}">
                <a16:creationId xmlns:a16="http://schemas.microsoft.com/office/drawing/2014/main" xmlns="" id="{BA779AE2-0210-4559-9CFC-83B4B0F7E422}"/>
              </a:ext>
            </a:extLst>
          </p:cNvPr>
          <p:cNvSpPr txBox="1">
            <a:spLocks/>
          </p:cNvSpPr>
          <p:nvPr/>
        </p:nvSpPr>
        <p:spPr>
          <a:xfrm>
            <a:off x="8787908" y="2109382"/>
            <a:ext cx="1762365" cy="423953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31286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8431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5735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82775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pt-BR" sz="2800" dirty="0"/>
              <a:t>Hipotensão</a:t>
            </a:r>
            <a:r>
              <a:rPr lang="pt-BR" dirty="0"/>
              <a:t> </a:t>
            </a:r>
          </a:p>
        </p:txBody>
      </p:sp>
      <p:sp>
        <p:nvSpPr>
          <p:cNvPr id="5" name="Espaço Reservado para Conteúdo 2">
            <a:extLst>
              <a:ext uri="{FF2B5EF4-FFF2-40B4-BE49-F238E27FC236}">
                <a16:creationId xmlns:a16="http://schemas.microsoft.com/office/drawing/2014/main" xmlns="" id="{24FEE122-977A-45CA-B41C-B81829A6FBD4}"/>
              </a:ext>
            </a:extLst>
          </p:cNvPr>
          <p:cNvSpPr txBox="1">
            <a:spLocks/>
          </p:cNvSpPr>
          <p:nvPr/>
        </p:nvSpPr>
        <p:spPr>
          <a:xfrm>
            <a:off x="1012727" y="3959888"/>
            <a:ext cx="1934548" cy="45135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31286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8431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5735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82775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pt-BR" sz="2800" dirty="0"/>
              <a:t>Taquicardia</a:t>
            </a:r>
          </a:p>
        </p:txBody>
      </p:sp>
      <p:sp>
        <p:nvSpPr>
          <p:cNvPr id="6" name="Espaço Reservado para Conteúdo 2">
            <a:extLst>
              <a:ext uri="{FF2B5EF4-FFF2-40B4-BE49-F238E27FC236}">
                <a16:creationId xmlns:a16="http://schemas.microsoft.com/office/drawing/2014/main" xmlns="" id="{632E3E7C-20A0-4BE0-82A7-C789EF595CFD}"/>
              </a:ext>
            </a:extLst>
          </p:cNvPr>
          <p:cNvSpPr txBox="1">
            <a:spLocks/>
          </p:cNvSpPr>
          <p:nvPr/>
        </p:nvSpPr>
        <p:spPr>
          <a:xfrm>
            <a:off x="651589" y="2185615"/>
            <a:ext cx="2212909" cy="45135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31286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8431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5735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82775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pt-BR" sz="2800" dirty="0" smtClean="0"/>
              <a:t>Hipotermia</a:t>
            </a:r>
            <a:endParaRPr lang="pt-BR" sz="2800" dirty="0"/>
          </a:p>
        </p:txBody>
      </p:sp>
      <p:sp>
        <p:nvSpPr>
          <p:cNvPr id="7" name="Espaço Reservado para Conteúdo 2">
            <a:extLst>
              <a:ext uri="{FF2B5EF4-FFF2-40B4-BE49-F238E27FC236}">
                <a16:creationId xmlns:a16="http://schemas.microsoft.com/office/drawing/2014/main" xmlns="" id="{D7198C25-AFA5-4A27-AF69-2FAD379905FA}"/>
              </a:ext>
            </a:extLst>
          </p:cNvPr>
          <p:cNvSpPr txBox="1">
            <a:spLocks/>
          </p:cNvSpPr>
          <p:nvPr/>
        </p:nvSpPr>
        <p:spPr>
          <a:xfrm>
            <a:off x="3314817" y="1114451"/>
            <a:ext cx="1505337" cy="45135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31286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8431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5735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82775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pt-BR" sz="2800" dirty="0"/>
              <a:t>Febre</a:t>
            </a:r>
          </a:p>
        </p:txBody>
      </p:sp>
      <p:sp>
        <p:nvSpPr>
          <p:cNvPr id="8" name="Espaço Reservado para Conteúdo 2">
            <a:extLst>
              <a:ext uri="{FF2B5EF4-FFF2-40B4-BE49-F238E27FC236}">
                <a16:creationId xmlns:a16="http://schemas.microsoft.com/office/drawing/2014/main" xmlns="" id="{12FDFA2A-A1F5-4BC2-962B-E001A98AC3F6}"/>
              </a:ext>
            </a:extLst>
          </p:cNvPr>
          <p:cNvSpPr txBox="1">
            <a:spLocks/>
          </p:cNvSpPr>
          <p:nvPr/>
        </p:nvSpPr>
        <p:spPr>
          <a:xfrm>
            <a:off x="5993451" y="1206350"/>
            <a:ext cx="1762365" cy="423953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31286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8431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5735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82775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pt-BR" sz="2800" dirty="0"/>
              <a:t>Hipóxia</a:t>
            </a:r>
            <a:r>
              <a:rPr lang="pt-BR" dirty="0"/>
              <a:t> </a:t>
            </a:r>
          </a:p>
        </p:txBody>
      </p:sp>
      <p:sp>
        <p:nvSpPr>
          <p:cNvPr id="9" name="Espaço Reservado para Conteúdo 2">
            <a:extLst>
              <a:ext uri="{FF2B5EF4-FFF2-40B4-BE49-F238E27FC236}">
                <a16:creationId xmlns:a16="http://schemas.microsoft.com/office/drawing/2014/main" xmlns="" id="{93556138-433C-4FC2-BE89-E25461DA7E9E}"/>
              </a:ext>
            </a:extLst>
          </p:cNvPr>
          <p:cNvSpPr txBox="1">
            <a:spLocks/>
          </p:cNvSpPr>
          <p:nvPr/>
        </p:nvSpPr>
        <p:spPr>
          <a:xfrm>
            <a:off x="8887768" y="3959888"/>
            <a:ext cx="1762365" cy="42395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31286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8431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5735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82775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pt-BR" sz="2800" dirty="0"/>
              <a:t>Oligúria</a:t>
            </a:r>
          </a:p>
        </p:txBody>
      </p:sp>
      <p:sp>
        <p:nvSpPr>
          <p:cNvPr id="10" name="Espaço Reservado para Conteúdo 2">
            <a:extLst>
              <a:ext uri="{FF2B5EF4-FFF2-40B4-BE49-F238E27FC236}">
                <a16:creationId xmlns:a16="http://schemas.microsoft.com/office/drawing/2014/main" xmlns="" id="{FB280B36-CF7E-40ED-B6BD-CA63C567B16F}"/>
              </a:ext>
            </a:extLst>
          </p:cNvPr>
          <p:cNvSpPr txBox="1">
            <a:spLocks/>
          </p:cNvSpPr>
          <p:nvPr/>
        </p:nvSpPr>
        <p:spPr>
          <a:xfrm>
            <a:off x="6629313" y="5169378"/>
            <a:ext cx="3107220" cy="102548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31286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8431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5735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82775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pt-BR" sz="2500" dirty="0"/>
              <a:t>Comprometimento da consciência </a:t>
            </a:r>
          </a:p>
        </p:txBody>
      </p:sp>
      <p:sp>
        <p:nvSpPr>
          <p:cNvPr id="11" name="Espaço Reservado para Conteúdo 2">
            <a:extLst>
              <a:ext uri="{FF2B5EF4-FFF2-40B4-BE49-F238E27FC236}">
                <a16:creationId xmlns:a16="http://schemas.microsoft.com/office/drawing/2014/main" xmlns="" id="{1361A8CD-A203-40EF-880D-94F452716ECE}"/>
              </a:ext>
            </a:extLst>
          </p:cNvPr>
          <p:cNvSpPr txBox="1">
            <a:spLocks/>
          </p:cNvSpPr>
          <p:nvPr/>
        </p:nvSpPr>
        <p:spPr>
          <a:xfrm>
            <a:off x="2510452" y="5142005"/>
            <a:ext cx="2665572" cy="89529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31286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8431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5735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82775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pt-BR" sz="2600" dirty="0"/>
              <a:t>Falha da resposta ao tratamento </a:t>
            </a:r>
          </a:p>
        </p:txBody>
      </p:sp>
      <p:cxnSp>
        <p:nvCxnSpPr>
          <p:cNvPr id="24" name="Conector de Seta Reta 23">
            <a:extLst>
              <a:ext uri="{FF2B5EF4-FFF2-40B4-BE49-F238E27FC236}">
                <a16:creationId xmlns:a16="http://schemas.microsoft.com/office/drawing/2014/main" xmlns="" id="{8D296257-4F67-43E1-9B12-0B8463D46736}"/>
              </a:ext>
            </a:extLst>
          </p:cNvPr>
          <p:cNvCxnSpPr>
            <a:cxnSpLocks/>
          </p:cNvCxnSpPr>
          <p:nvPr/>
        </p:nvCxnSpPr>
        <p:spPr>
          <a:xfrm flipH="1" flipV="1">
            <a:off x="4404050" y="1791480"/>
            <a:ext cx="587828" cy="928944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5" name="Conector de Seta Reta 24">
            <a:extLst>
              <a:ext uri="{FF2B5EF4-FFF2-40B4-BE49-F238E27FC236}">
                <a16:creationId xmlns:a16="http://schemas.microsoft.com/office/drawing/2014/main" xmlns="" id="{FC93E685-F2B9-473B-8D7B-F01E7ECD4A8B}"/>
              </a:ext>
            </a:extLst>
          </p:cNvPr>
          <p:cNvCxnSpPr>
            <a:cxnSpLocks/>
          </p:cNvCxnSpPr>
          <p:nvPr/>
        </p:nvCxnSpPr>
        <p:spPr>
          <a:xfrm flipV="1">
            <a:off x="6359705" y="1813735"/>
            <a:ext cx="454484" cy="906689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7" name="Conector de Seta Reta 26">
            <a:extLst>
              <a:ext uri="{FF2B5EF4-FFF2-40B4-BE49-F238E27FC236}">
                <a16:creationId xmlns:a16="http://schemas.microsoft.com/office/drawing/2014/main" xmlns="" id="{81DA97A4-21DB-4B60-9518-60281C1E1003}"/>
              </a:ext>
            </a:extLst>
          </p:cNvPr>
          <p:cNvCxnSpPr>
            <a:cxnSpLocks/>
          </p:cNvCxnSpPr>
          <p:nvPr/>
        </p:nvCxnSpPr>
        <p:spPr>
          <a:xfrm flipV="1">
            <a:off x="8345574" y="2729601"/>
            <a:ext cx="1106336" cy="600959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2" name="Conector de Seta Reta 31">
            <a:extLst>
              <a:ext uri="{FF2B5EF4-FFF2-40B4-BE49-F238E27FC236}">
                <a16:creationId xmlns:a16="http://schemas.microsoft.com/office/drawing/2014/main" xmlns="" id="{41E941C9-F4C1-483A-8778-0D348D1E93A8}"/>
              </a:ext>
            </a:extLst>
          </p:cNvPr>
          <p:cNvCxnSpPr>
            <a:cxnSpLocks/>
          </p:cNvCxnSpPr>
          <p:nvPr/>
        </p:nvCxnSpPr>
        <p:spPr>
          <a:xfrm flipH="1" flipV="1">
            <a:off x="1980001" y="2827594"/>
            <a:ext cx="1426569" cy="492105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7" name="Conector de Seta Reta 36">
            <a:extLst>
              <a:ext uri="{FF2B5EF4-FFF2-40B4-BE49-F238E27FC236}">
                <a16:creationId xmlns:a16="http://schemas.microsoft.com/office/drawing/2014/main" xmlns="" id="{7CC37F18-7356-4FB5-B6F4-BB62029DA5F0}"/>
              </a:ext>
            </a:extLst>
          </p:cNvPr>
          <p:cNvCxnSpPr>
            <a:cxnSpLocks/>
          </p:cNvCxnSpPr>
          <p:nvPr/>
        </p:nvCxnSpPr>
        <p:spPr>
          <a:xfrm flipH="1">
            <a:off x="2947275" y="3827735"/>
            <a:ext cx="2044603" cy="493433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40" name="Conector de Seta Reta 39">
            <a:extLst>
              <a:ext uri="{FF2B5EF4-FFF2-40B4-BE49-F238E27FC236}">
                <a16:creationId xmlns:a16="http://schemas.microsoft.com/office/drawing/2014/main" xmlns="" id="{C6C4ECDB-077C-4E9B-8950-72E2E3681F58}"/>
              </a:ext>
            </a:extLst>
          </p:cNvPr>
          <p:cNvCxnSpPr>
            <a:cxnSpLocks/>
          </p:cNvCxnSpPr>
          <p:nvPr/>
        </p:nvCxnSpPr>
        <p:spPr>
          <a:xfrm flipH="1">
            <a:off x="4231309" y="3827735"/>
            <a:ext cx="1444236" cy="1153258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44" name="Conector de Seta Reta 43">
            <a:extLst>
              <a:ext uri="{FF2B5EF4-FFF2-40B4-BE49-F238E27FC236}">
                <a16:creationId xmlns:a16="http://schemas.microsoft.com/office/drawing/2014/main" xmlns="" id="{68AA824E-EE0F-4565-B4BF-836D43CE0B39}"/>
              </a:ext>
            </a:extLst>
          </p:cNvPr>
          <p:cNvCxnSpPr>
            <a:cxnSpLocks/>
          </p:cNvCxnSpPr>
          <p:nvPr/>
        </p:nvCxnSpPr>
        <p:spPr>
          <a:xfrm>
            <a:off x="6104713" y="3827735"/>
            <a:ext cx="1444942" cy="1153258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50" name="Conector de Seta Reta 49">
            <a:extLst>
              <a:ext uri="{FF2B5EF4-FFF2-40B4-BE49-F238E27FC236}">
                <a16:creationId xmlns:a16="http://schemas.microsoft.com/office/drawing/2014/main" xmlns="" id="{2E954E88-7451-4449-BDE1-8C4E71B010F5}"/>
              </a:ext>
            </a:extLst>
          </p:cNvPr>
          <p:cNvCxnSpPr>
            <a:cxnSpLocks/>
          </p:cNvCxnSpPr>
          <p:nvPr/>
        </p:nvCxnSpPr>
        <p:spPr>
          <a:xfrm>
            <a:off x="8335096" y="3437695"/>
            <a:ext cx="1116814" cy="404796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pic>
        <p:nvPicPr>
          <p:cNvPr id="53" name="Imagem 52">
            <a:extLst>
              <a:ext uri="{FF2B5EF4-FFF2-40B4-BE49-F238E27FC236}">
                <a16:creationId xmlns:a16="http://schemas.microsoft.com/office/drawing/2014/main" xmlns="" id="{B6406295-A6FF-4CA9-82E2-FCB561033253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038055" y="5660388"/>
            <a:ext cx="2155702" cy="1197612"/>
          </a:xfrm>
          <a:prstGeom prst="rect">
            <a:avLst/>
          </a:prstGeom>
        </p:spPr>
      </p:pic>
      <p:sp>
        <p:nvSpPr>
          <p:cNvPr id="2" name="CaixaDeTexto 1">
            <a:extLst>
              <a:ext uri="{FF2B5EF4-FFF2-40B4-BE49-F238E27FC236}">
                <a16:creationId xmlns:a16="http://schemas.microsoft.com/office/drawing/2014/main" xmlns="" id="{38A43B5D-72F3-427D-87D2-D451BD8FEA02}"/>
              </a:ext>
            </a:extLst>
          </p:cNvPr>
          <p:cNvSpPr txBox="1"/>
          <p:nvPr/>
        </p:nvSpPr>
        <p:spPr>
          <a:xfrm>
            <a:off x="0" y="6488668"/>
            <a:ext cx="83795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>
                <a:hlinkClick r:id="rId3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Towards a consensus definition of maternal sepsis: results of a systematic review and expert consultation</a:t>
            </a:r>
            <a:r>
              <a:rPr lang="en-US" sz="900" dirty="0"/>
              <a:t>; </a:t>
            </a:r>
            <a:r>
              <a:rPr lang="en-US" sz="900" dirty="0" err="1"/>
              <a:t>Bonet</a:t>
            </a:r>
            <a:r>
              <a:rPr lang="en-US" sz="900" dirty="0"/>
              <a:t> M, Nogueira Pileggi V, </a:t>
            </a:r>
            <a:r>
              <a:rPr lang="en-US" sz="900" dirty="0" err="1"/>
              <a:t>Rijken</a:t>
            </a:r>
            <a:r>
              <a:rPr lang="en-US" sz="900" dirty="0"/>
              <a:t> MJ, et al. Towards a consensus definition of maternal sepsis: results of a systematic review and expert consultation. Reproductive Health. 2017</a:t>
            </a:r>
            <a:endParaRPr lang="pt-BR" sz="900" dirty="0"/>
          </a:p>
        </p:txBody>
      </p:sp>
    </p:spTree>
    <p:extLst>
      <p:ext uri="{BB962C8B-B14F-4D97-AF65-F5344CB8AC3E}">
        <p14:creationId xmlns:p14="http://schemas.microsoft.com/office/powerpoint/2010/main" val="2566186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B4CFAB6C-9220-4896-B807-36003705AE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xmlns="" id="{960DB7D7-C78A-441D-B7F8-E083F1A35605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73030" y="565535"/>
            <a:ext cx="9944100" cy="4714875"/>
          </a:xfrm>
          <a:prstGeom prst="rect">
            <a:avLst/>
          </a:prstGeom>
        </p:spPr>
      </p:pic>
      <p:sp>
        <p:nvSpPr>
          <p:cNvPr id="5" name="CaixaDeTexto 4">
            <a:extLst>
              <a:ext uri="{FF2B5EF4-FFF2-40B4-BE49-F238E27FC236}">
                <a16:creationId xmlns:a16="http://schemas.microsoft.com/office/drawing/2014/main" xmlns="" id="{AFF3F250-03A0-46FE-9CBB-FAF719831E03}"/>
              </a:ext>
            </a:extLst>
          </p:cNvPr>
          <p:cNvSpPr txBox="1"/>
          <p:nvPr/>
        </p:nvSpPr>
        <p:spPr>
          <a:xfrm>
            <a:off x="7404096" y="3923930"/>
            <a:ext cx="25567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PA sistólica &lt;90 mmHg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xmlns="" id="{3C7C3034-2405-46DE-9571-D36CFD94B432}"/>
              </a:ext>
            </a:extLst>
          </p:cNvPr>
          <p:cNvSpPr txBox="1"/>
          <p:nvPr/>
        </p:nvSpPr>
        <p:spPr>
          <a:xfrm>
            <a:off x="4891596" y="3923930"/>
            <a:ext cx="13671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FR&gt;25rpm</a:t>
            </a: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xmlns="" id="{84D4E24C-FFC1-4DBC-B98A-855DE85DE3C7}"/>
              </a:ext>
            </a:extLst>
          </p:cNvPr>
          <p:cNvSpPr txBox="1"/>
          <p:nvPr/>
        </p:nvSpPr>
        <p:spPr>
          <a:xfrm>
            <a:off x="1873188" y="3923930"/>
            <a:ext cx="12695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GCS&lt;15</a:t>
            </a:r>
          </a:p>
        </p:txBody>
      </p:sp>
      <p:pic>
        <p:nvPicPr>
          <p:cNvPr id="8" name="Imagem 7">
            <a:extLst>
              <a:ext uri="{FF2B5EF4-FFF2-40B4-BE49-F238E27FC236}">
                <a16:creationId xmlns:a16="http://schemas.microsoft.com/office/drawing/2014/main" xmlns="" id="{D0B95F69-C18C-4BDF-85C1-AA7BB2ED824C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036298" y="5660388"/>
            <a:ext cx="2155702" cy="1197612"/>
          </a:xfrm>
          <a:prstGeom prst="rect">
            <a:avLst/>
          </a:prstGeom>
        </p:spPr>
      </p:pic>
      <p:sp>
        <p:nvSpPr>
          <p:cNvPr id="10" name="Elipse 9">
            <a:extLst>
              <a:ext uri="{FF2B5EF4-FFF2-40B4-BE49-F238E27FC236}">
                <a16:creationId xmlns:a16="http://schemas.microsoft.com/office/drawing/2014/main" xmlns="" id="{D2EB19EA-E1BC-4112-A196-1B2A3F5616F0}"/>
              </a:ext>
            </a:extLst>
          </p:cNvPr>
          <p:cNvSpPr/>
          <p:nvPr/>
        </p:nvSpPr>
        <p:spPr>
          <a:xfrm rot="21117608">
            <a:off x="812306" y="539286"/>
            <a:ext cx="2121763" cy="1313895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xmlns="" id="{54C15247-328F-47E7-ACC3-592733DD6AE2}"/>
              </a:ext>
            </a:extLst>
          </p:cNvPr>
          <p:cNvSpPr txBox="1"/>
          <p:nvPr/>
        </p:nvSpPr>
        <p:spPr>
          <a:xfrm rot="21062066">
            <a:off x="1065319" y="736751"/>
            <a:ext cx="161573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/>
              <a:t>PARAMETROS PARA GESTANTES </a:t>
            </a:r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xmlns="" id="{DBEB44EF-2BEA-45C2-A4D8-051833D8C18E}"/>
              </a:ext>
            </a:extLst>
          </p:cNvPr>
          <p:cNvSpPr txBox="1"/>
          <p:nvPr/>
        </p:nvSpPr>
        <p:spPr>
          <a:xfrm>
            <a:off x="-25894" y="6665622"/>
            <a:ext cx="7119891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/>
              <a:t>Plante, L. A. (2016). </a:t>
            </a:r>
            <a:r>
              <a:rPr lang="en-US" sz="900" i="1" dirty="0"/>
              <a:t>Management of Sepsis and Septic Shock for the Obstetrician–Gynecologist. Obstetrics and Gynecology Clinics of North America</a:t>
            </a:r>
            <a:endParaRPr lang="pt-BR" sz="900" dirty="0"/>
          </a:p>
        </p:txBody>
      </p:sp>
    </p:spTree>
    <p:extLst>
      <p:ext uri="{BB962C8B-B14F-4D97-AF65-F5344CB8AC3E}">
        <p14:creationId xmlns:p14="http://schemas.microsoft.com/office/powerpoint/2010/main" val="974633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lipse 7">
            <a:extLst>
              <a:ext uri="{FF2B5EF4-FFF2-40B4-BE49-F238E27FC236}">
                <a16:creationId xmlns:a16="http://schemas.microsoft.com/office/drawing/2014/main" xmlns="" id="{15A59441-5FF6-415B-A07B-D1366C845ECD}"/>
              </a:ext>
            </a:extLst>
          </p:cNvPr>
          <p:cNvSpPr/>
          <p:nvPr/>
        </p:nvSpPr>
        <p:spPr>
          <a:xfrm rot="21161587">
            <a:off x="-38348" y="304171"/>
            <a:ext cx="3343678" cy="2322739"/>
          </a:xfrm>
          <a:prstGeom prst="ellipse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xmlns="" id="{8EE0D25F-7328-47F8-9998-95CA8B5F47E1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415406" y="1215269"/>
            <a:ext cx="5149742" cy="4736021"/>
          </a:xfrm>
          <a:prstGeom prst="rect">
            <a:avLst/>
          </a:prstGeom>
        </p:spPr>
      </p:pic>
      <p:pic>
        <p:nvPicPr>
          <p:cNvPr id="5" name="Imagem 4">
            <a:extLst>
              <a:ext uri="{FF2B5EF4-FFF2-40B4-BE49-F238E27FC236}">
                <a16:creationId xmlns:a16="http://schemas.microsoft.com/office/drawing/2014/main" xmlns="" id="{836D3D17-2FBD-4E2F-AB17-FF5BDB093500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036298" y="5660388"/>
            <a:ext cx="2155702" cy="1197612"/>
          </a:xfrm>
          <a:prstGeom prst="rect">
            <a:avLst/>
          </a:prstGeom>
        </p:spPr>
      </p:pic>
      <p:sp>
        <p:nvSpPr>
          <p:cNvPr id="6" name="CaixaDeTexto 5">
            <a:extLst>
              <a:ext uri="{FF2B5EF4-FFF2-40B4-BE49-F238E27FC236}">
                <a16:creationId xmlns:a16="http://schemas.microsoft.com/office/drawing/2014/main" xmlns="" id="{8A61EC25-F7B6-4F8B-9D4E-A3C5265FFC01}"/>
              </a:ext>
            </a:extLst>
          </p:cNvPr>
          <p:cNvSpPr txBox="1"/>
          <p:nvPr/>
        </p:nvSpPr>
        <p:spPr>
          <a:xfrm>
            <a:off x="-25894" y="6665622"/>
            <a:ext cx="7119891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/>
              <a:t>Plante, L. A. (2016). </a:t>
            </a:r>
            <a:r>
              <a:rPr lang="en-US" sz="900" i="1" dirty="0"/>
              <a:t>Management of Sepsis and Septic Shock for the Obstetrician–Gynecologist. Obstetrics and Gynecology Clinics of North America</a:t>
            </a:r>
            <a:endParaRPr lang="pt-BR" sz="900" dirty="0"/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xmlns="" id="{6F044D89-FD40-4A91-9818-C66B7FE78E5C}"/>
              </a:ext>
            </a:extLst>
          </p:cNvPr>
          <p:cNvSpPr txBox="1"/>
          <p:nvPr/>
        </p:nvSpPr>
        <p:spPr>
          <a:xfrm rot="21002406">
            <a:off x="284086" y="639192"/>
            <a:ext cx="2698811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000" dirty="0">
                <a:solidFill>
                  <a:srgbClr val="FF0000"/>
                </a:solidFill>
              </a:rPr>
              <a:t> </a:t>
            </a:r>
            <a:r>
              <a:rPr lang="pt-BR" sz="2000" b="1" dirty="0">
                <a:solidFill>
                  <a:srgbClr val="FF0000"/>
                </a:solidFill>
              </a:rPr>
              <a:t>SOFA</a:t>
            </a:r>
            <a:r>
              <a:rPr lang="pt-BR" sz="2000" dirty="0">
                <a:solidFill>
                  <a:srgbClr val="FF0000"/>
                </a:solidFill>
              </a:rPr>
              <a:t> </a:t>
            </a:r>
            <a:r>
              <a:rPr lang="pt-BR" sz="2000" dirty="0"/>
              <a:t>é considerado </a:t>
            </a:r>
            <a:r>
              <a:rPr lang="pt-BR" sz="2000" b="1" dirty="0"/>
              <a:t>PADRÃO OURO </a:t>
            </a:r>
            <a:r>
              <a:rPr lang="pt-BR" sz="2000" dirty="0"/>
              <a:t>no diagnóstico da sepse e está relacionado a maior mortalidade</a:t>
            </a:r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xmlns="" id="{F12D36D1-53A1-44A8-9E09-EC69F6B48CB1}"/>
              </a:ext>
            </a:extLst>
          </p:cNvPr>
          <p:cNvSpPr txBox="1"/>
          <p:nvPr/>
        </p:nvSpPr>
        <p:spPr>
          <a:xfrm>
            <a:off x="792696" y="3310606"/>
            <a:ext cx="230311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u="sng" dirty="0">
                <a:solidFill>
                  <a:srgbClr val="FF0000"/>
                </a:solidFill>
              </a:rPr>
              <a:t>Pontuação = ou </a:t>
            </a:r>
            <a:r>
              <a:rPr lang="pt-BR" b="1" u="sng" dirty="0" smtClean="0">
                <a:solidFill>
                  <a:srgbClr val="FF0000"/>
                </a:solidFill>
              </a:rPr>
              <a:t>&gt;2</a:t>
            </a:r>
            <a:r>
              <a:rPr lang="pt-BR" dirty="0" smtClean="0">
                <a:solidFill>
                  <a:srgbClr val="FF0000"/>
                </a:solidFill>
              </a:rPr>
              <a:t> </a:t>
            </a:r>
            <a:r>
              <a:rPr lang="pt-BR" dirty="0"/>
              <a:t>representa disfunção orgânica.</a:t>
            </a:r>
          </a:p>
        </p:txBody>
      </p:sp>
    </p:spTree>
    <p:extLst>
      <p:ext uri="{BB962C8B-B14F-4D97-AF65-F5344CB8AC3E}">
        <p14:creationId xmlns:p14="http://schemas.microsoft.com/office/powerpoint/2010/main" val="134896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acote">
  <a:themeElements>
    <a:clrScheme name="Pacote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cot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cot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TM10001115[[fn=Pacote]]</Template>
  <TotalTime>539</TotalTime>
  <Words>997</Words>
  <Application>Microsoft Office PowerPoint</Application>
  <PresentationFormat>Personalizar</PresentationFormat>
  <Paragraphs>169</Paragraphs>
  <Slides>14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14</vt:i4>
      </vt:variant>
    </vt:vector>
  </HeadingPairs>
  <TitlesOfParts>
    <vt:vector size="15" baseType="lpstr">
      <vt:lpstr>Pacote</vt:lpstr>
      <vt:lpstr>SEPSE MATERNA </vt:lpstr>
      <vt:lpstr>CASO CLÍNICO</vt:lpstr>
      <vt:lpstr>Tópicos abordados:</vt:lpstr>
      <vt:lpstr>Sepse materna </vt:lpstr>
      <vt:lpstr>FATORES DE RISCO PARA INFECÇÃO MATERNA </vt:lpstr>
      <vt:lpstr>Causas obstétricas  para sepse materna 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SEPSE MATERNA</dc:title>
  <dc:creator>Flavio Marin Filho</dc:creator>
  <cp:lastModifiedBy>Maristela Chamorro Alves</cp:lastModifiedBy>
  <cp:revision>71</cp:revision>
  <dcterms:created xsi:type="dcterms:W3CDTF">2019-06-06T22:51:50Z</dcterms:created>
  <dcterms:modified xsi:type="dcterms:W3CDTF">2019-08-15T19:27:10Z</dcterms:modified>
</cp:coreProperties>
</file>