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6" r:id="rId11"/>
    <p:sldId id="265" r:id="rId12"/>
    <p:sldId id="267" r:id="rId13"/>
    <p:sldId id="270" r:id="rId14"/>
    <p:sldId id="269" r:id="rId15"/>
    <p:sldId id="271" r:id="rId16"/>
    <p:sldId id="26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ca.gov.br/numeros-de-canc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ca.gov.br/numeros-de-canc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61DC78-F0DB-4C1E-8D72-2E0C7790B1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 SOCIAIS DA MULHER COM CÂNCER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85201FA-0FAC-4976-B2B8-CB7A3D8E3D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Ludmila Freitas Ferraz</a:t>
            </a:r>
          </a:p>
          <a:p>
            <a:r>
              <a:rPr lang="pt-BR" dirty="0"/>
              <a:t>Advogada – OAB/MS 15.605</a:t>
            </a:r>
          </a:p>
        </p:txBody>
      </p:sp>
      <p:pic>
        <p:nvPicPr>
          <p:cNvPr id="4098" name="Picture 2" descr="Resultado de imagem para OUTUBRO ROSA">
            <a:extLst>
              <a:ext uri="{FF2B5EF4-FFF2-40B4-BE49-F238E27FC236}">
                <a16:creationId xmlns:a16="http://schemas.microsoft.com/office/drawing/2014/main" xmlns="" id="{CDBA8614-8F9C-4600-9B05-D0FC7654A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434" y="5392615"/>
            <a:ext cx="1456006" cy="7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64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02AD8F-2AEA-4AA4-BA50-296E90B5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38161"/>
            <a:ext cx="9601196" cy="1303867"/>
          </a:xfrm>
        </p:spPr>
        <p:txBody>
          <a:bodyPr/>
          <a:lstStyle/>
          <a:p>
            <a:r>
              <a:rPr lang="pt-BR" dirty="0"/>
              <a:t>Medicamentos de Alto Custo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34952A1-BFD0-4632-87CF-79DDE6A4E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51" y="2148969"/>
            <a:ext cx="9601196" cy="3318936"/>
          </a:xfrm>
        </p:spPr>
        <p:txBody>
          <a:bodyPr>
            <a:normAutofit fontScale="25000" lnSpcReduction="20000"/>
          </a:bodyPr>
          <a:lstStyle/>
          <a:p>
            <a:r>
              <a:rPr lang="pt-BR" sz="8000" b="1" dirty="0"/>
              <a:t>COMO PLEITEAR O ACESSO AO MEDICAMENTO?</a:t>
            </a:r>
          </a:p>
          <a:p>
            <a:pPr algn="just"/>
            <a:r>
              <a:rPr lang="pt-BR" sz="8000" b="1" u="sng" dirty="0"/>
              <a:t>Extrajudicial:</a:t>
            </a:r>
            <a:r>
              <a:rPr lang="pt-BR" sz="8000" dirty="0"/>
              <a:t> requerimento por escrito na Secretaria de Saúde (SES) e Reclamação à Ouvidoria do SUS.</a:t>
            </a:r>
          </a:p>
          <a:p>
            <a:pPr algn="just"/>
            <a:r>
              <a:rPr lang="pt-BR" sz="8000" b="1" u="sng" dirty="0"/>
              <a:t>Judicial:</a:t>
            </a:r>
            <a:r>
              <a:rPr lang="pt-BR" sz="8000" dirty="0"/>
              <a:t> Sob orientação de um Advogado ou Defensor Público, entregar ao profissional laudos de exames que comprovem a doença, relatório médico pormenorizado contendo a identificação da doença, com a especificação da CID (Classificação Internacional de Doenças); descrição detalhada do tratamento recomendado, inclusive a posologia exata e o tempo de uso do medicamento; o nível de urgência da necessidade, destacando o prazo máximo de espera para o início do tratamento e as consequências do desatendimento; e, se for o caso, justificativa da ineficácia das drogas que são normalmente fornecidas na rede pública, de modo a justificar a adoção de tratamento diferenciado. Prova de que o paciente procurou obter os medicamentos pelas vias administrativas ou notícia veiculada na imprensa de que o medicamento está em falta. Orçamento do tratamento prescrito. Todos estes documentos ajudam o Poder Judiciário a determinar, em caso de descumprimento de eventual decisão, o sequestro de verbas necessárias.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145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3C8448-231E-4CA8-B837-D442DC67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186" y="81332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t-BR" dirty="0"/>
              <a:t>Fornecimento pelo Poder Judiciário de medicamentos não registrados pela ANVISA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853E72A-D6C0-41F5-B4CD-D0DC7C1F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750" y="2117187"/>
            <a:ext cx="10494499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/>
              <a:t>1. O Estado não pode ser obrigado a fornecer medicamentos experimentais.</a:t>
            </a:r>
            <a:br>
              <a:rPr lang="pt-BR" sz="1800" dirty="0"/>
            </a:br>
            <a:r>
              <a:rPr lang="pt-BR" sz="1800" dirty="0"/>
              <a:t>2. A ausência de registro na Agência Nacional de Vigilância Sanitária (Anvisa) impede, como regra geral, o fornecimento de medicamento por decisão judicial.</a:t>
            </a:r>
            <a:br>
              <a:rPr lang="pt-BR" sz="1800" dirty="0"/>
            </a:br>
            <a:r>
              <a:rPr lang="pt-BR" sz="1800" dirty="0"/>
              <a:t>3. É possível, excepcionalmente, a concessão judicial de medicamento sem registro sanitário, em caso de mora irrazoável da Anvisa em apreciar o pedido (prazo superior ao previsto na Lei 13.411/2016), quando preenchidos três requisitos:</a:t>
            </a:r>
            <a:br>
              <a:rPr lang="pt-BR" sz="1800" dirty="0"/>
            </a:br>
            <a:r>
              <a:rPr lang="pt-BR" sz="1800" dirty="0"/>
              <a:t>a) a existência de pedido de registro do medicamento no Brasil (salvo no caso de medicamentos órfãos para doenças raras e ultrarraras);</a:t>
            </a:r>
            <a:br>
              <a:rPr lang="pt-BR" sz="1800" dirty="0"/>
            </a:br>
            <a:r>
              <a:rPr lang="pt-BR" sz="1800" dirty="0"/>
              <a:t>b) a existência de registro do medicamento em renomadas agências de regulação no exterior; </a:t>
            </a:r>
            <a:br>
              <a:rPr lang="pt-BR" sz="1800" dirty="0"/>
            </a:br>
            <a:r>
              <a:rPr lang="pt-BR" sz="1800" dirty="0"/>
              <a:t>c) a inexistência de substituto terapêutico com registro no Brasil.</a:t>
            </a:r>
            <a:br>
              <a:rPr lang="pt-BR" sz="1800" dirty="0"/>
            </a:br>
            <a:r>
              <a:rPr lang="pt-BR" sz="1800" dirty="0"/>
              <a:t>4. As ações que demandem fornecimento de medicamentos sem registro na Anvisa deverão necessariamente ser propostas em face da União.</a:t>
            </a:r>
            <a:br>
              <a:rPr lang="pt-BR" sz="1800" dirty="0"/>
            </a:br>
            <a:r>
              <a:rPr lang="pt-BR" sz="1800" dirty="0"/>
              <a:t>STF. Plenário. RE 657718/MG, rel. orig. Min. Marco Aurélio, red. p/ o ac. Min. Roberto Barroso, julgado em 22/5/2019 (repercussão geral) (Info 941).</a:t>
            </a:r>
          </a:p>
        </p:txBody>
      </p:sp>
    </p:spTree>
    <p:extLst>
      <p:ext uri="{BB962C8B-B14F-4D97-AF65-F5344CB8AC3E}">
        <p14:creationId xmlns:p14="http://schemas.microsoft.com/office/powerpoint/2010/main" val="139419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E78102-B16C-47E6-864D-BF10D4C7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657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É possível que o Poder Público seja condenado a fornecer medicamentos experimentais?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0C42632-ACE9-4263-91D0-7FEF611D2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NÃO. Medicamentos experimentais são aqueles sem comprovação científica de eficácia e segurança, e ainda em fase de pesquisas e testes. Um conhecido exemplo de medicamento experimental é a fosfoetanolamina sintética (a chamada “pílula do câncer”).</a:t>
            </a:r>
          </a:p>
          <a:p>
            <a:r>
              <a:rPr lang="pt-BR" dirty="0"/>
              <a:t>O STF afirmou que não há nenhuma hipótese em que o Poder Judiciário possa obrigar o Poder Executivo a fornecê-los:</a:t>
            </a:r>
          </a:p>
          <a:p>
            <a:r>
              <a:rPr lang="pt-BR" b="1" dirty="0"/>
              <a:t>O Estado não pode ser obrigado a fornecer medicamentos experimentais.</a:t>
            </a:r>
            <a:endParaRPr lang="pt-BR" dirty="0"/>
          </a:p>
          <a:p>
            <a:r>
              <a:rPr lang="pt-BR" dirty="0"/>
              <a:t>STF. Plenário. RE 657718/MG, rel. orig. Min. Marco Aurélio, red. p/ o ac. Min. Roberto Barroso, julgado em 22/5/2019 (repercussão geral) (Info 941).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206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EAC463-0E4A-4305-9170-5BA9541D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LEI nº 11.664/08 – Regulamenta as ações de saúde que asseguram a prevenção, detecção e tratamento dos cânceres de colo uterino e mama no SUS.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230C317-751F-43EC-877E-145874B63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912534"/>
            <a:ext cx="9601196" cy="3318936"/>
          </a:xfrm>
        </p:spPr>
        <p:txBody>
          <a:bodyPr/>
          <a:lstStyle/>
          <a:p>
            <a:r>
              <a:rPr lang="pt-BR" dirty="0"/>
              <a:t>realização de exame </a:t>
            </a:r>
            <a:r>
              <a:rPr lang="pt-BR" dirty="0" err="1"/>
              <a:t>citopatológico</a:t>
            </a:r>
            <a:r>
              <a:rPr lang="pt-BR" dirty="0"/>
              <a:t> do colo uterino a todas as mulheres que já tenham iniciado sua vida sexual, independentemente da idade;</a:t>
            </a:r>
          </a:p>
          <a:p>
            <a:r>
              <a:rPr lang="pt-BR" dirty="0"/>
              <a:t>a realização de exame </a:t>
            </a:r>
            <a:r>
              <a:rPr lang="pt-BR" dirty="0" err="1"/>
              <a:t>mamográfico</a:t>
            </a:r>
            <a:r>
              <a:rPr lang="pt-BR" dirty="0"/>
              <a:t> a todas as mulheres a partir dos 40 (quarenta) anos de idade;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4762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329ABC-E05C-4B18-AC85-B42C706F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Projetos de Lei que dispõe sobre a prevenção ao câncer no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CB44D58-B0BF-4C66-A033-0166FF69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84654"/>
            <a:ext cx="9601196" cy="3318936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PL 275/15: dispõe sobre o primeiro tratamento de paciente com neoplasia maligna comprovada e estabelece prazo para seu início para que os exames sejam reduzidos para o prazo de 30 dias.</a:t>
            </a:r>
          </a:p>
          <a:p>
            <a:r>
              <a:rPr lang="pt-BR" b="1" u="sng" dirty="0"/>
              <a:t>PL 25/19:</a:t>
            </a:r>
            <a:r>
              <a:rPr lang="pt-BR" b="1" dirty="0"/>
              <a:t> </a:t>
            </a:r>
            <a:r>
              <a:rPr lang="pt-BR" dirty="0"/>
              <a:t>assegura a realização do teste de mapeamento genético pelo Sistema Único de Saúde (SUS) às mulheres que forem classificadas em laudo médico com elevado risco de desenvolver câncer de mama.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445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1663EF9-42DD-4275-AAA1-6A5914FD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56" y="631752"/>
            <a:ext cx="7493459" cy="55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9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B5B7253-73F3-41C0-8416-EA9B94F24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562646"/>
              </p:ext>
            </p:extLst>
          </p:nvPr>
        </p:nvGraphicFramePr>
        <p:xfrm>
          <a:off x="2994073" y="1102404"/>
          <a:ext cx="6203853" cy="4653192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067951">
                  <a:extLst>
                    <a:ext uri="{9D8B030D-6E8A-4147-A177-3AD203B41FA5}">
                      <a16:colId xmlns:a16="http://schemas.microsoft.com/office/drawing/2014/main" xmlns="" val="3263149466"/>
                    </a:ext>
                  </a:extLst>
                </a:gridCol>
                <a:gridCol w="2067951">
                  <a:extLst>
                    <a:ext uri="{9D8B030D-6E8A-4147-A177-3AD203B41FA5}">
                      <a16:colId xmlns:a16="http://schemas.microsoft.com/office/drawing/2014/main" xmlns="" val="2351739850"/>
                    </a:ext>
                  </a:extLst>
                </a:gridCol>
                <a:gridCol w="2067951">
                  <a:extLst>
                    <a:ext uri="{9D8B030D-6E8A-4147-A177-3AD203B41FA5}">
                      <a16:colId xmlns:a16="http://schemas.microsoft.com/office/drawing/2014/main" xmlns="" val="4049344900"/>
                    </a:ext>
                  </a:extLst>
                </a:gridCol>
              </a:tblGrid>
              <a:tr h="28083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Localização Primária</a:t>
                      </a:r>
                    </a:p>
                  </a:txBody>
                  <a:tcPr marL="46018" marR="17257" marT="17257" marB="17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Óbitos</a:t>
                      </a:r>
                    </a:p>
                  </a:txBody>
                  <a:tcPr marL="46018" marR="17257" marT="17257" marB="1725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%</a:t>
                      </a:r>
                    </a:p>
                  </a:txBody>
                  <a:tcPr marL="46018" marR="17257" marT="17257" marB="17257" anchor="ctr"/>
                </a:tc>
                <a:extLst>
                  <a:ext uri="{0D108BD9-81ED-4DB2-BD59-A6C34878D82A}">
                    <a16:rowId xmlns:a16="http://schemas.microsoft.com/office/drawing/2014/main" xmlns="" val="1646987700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Mama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16.724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16,1</a:t>
                      </a:r>
                    </a:p>
                  </a:txBody>
                  <a:tcPr marL="57522" marR="28761" marT="28761" marB="28761" anchor="ctr"/>
                </a:tc>
                <a:extLst>
                  <a:ext uri="{0D108BD9-81ED-4DB2-BD59-A6C34878D82A}">
                    <a16:rowId xmlns:a16="http://schemas.microsoft.com/office/drawing/2014/main" xmlns="" val="3506701820"/>
                  </a:ext>
                </a:extLst>
              </a:tr>
              <a:tr h="545689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Traqueia, Brônquios e Pulmões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11.792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11,4</a:t>
                      </a:r>
                    </a:p>
                  </a:txBody>
                  <a:tcPr marL="57522" marR="28761" marT="28761" marB="28761" anchor="ctr"/>
                </a:tc>
                <a:extLst>
                  <a:ext uri="{0D108BD9-81ED-4DB2-BD59-A6C34878D82A}">
                    <a16:rowId xmlns:a16="http://schemas.microsoft.com/office/drawing/2014/main" xmlns="" val="701507985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Cólon e Reto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9.660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9,3</a:t>
                      </a:r>
                    </a:p>
                  </a:txBody>
                  <a:tcPr marL="57522" marR="28761" marT="28761" marB="28761" anchor="ctr"/>
                </a:tc>
                <a:extLst>
                  <a:ext uri="{0D108BD9-81ED-4DB2-BD59-A6C34878D82A}">
                    <a16:rowId xmlns:a16="http://schemas.microsoft.com/office/drawing/2014/main" xmlns="" val="3344576852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Colo do útero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6.385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6,2</a:t>
                      </a:r>
                    </a:p>
                  </a:txBody>
                  <a:tcPr marL="57522" marR="28761" marT="28761" marB="28761" anchor="ctr"/>
                </a:tc>
                <a:extLst>
                  <a:ext uri="{0D108BD9-81ED-4DB2-BD59-A6C34878D82A}">
                    <a16:rowId xmlns:a16="http://schemas.microsoft.com/office/drawing/2014/main" xmlns="" val="68451769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Pâncreas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5.438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5,2</a:t>
                      </a:r>
                    </a:p>
                  </a:txBody>
                  <a:tcPr marL="57522" marR="28761" marT="28761" marB="28761" anchor="ctr"/>
                </a:tc>
                <a:extLst>
                  <a:ext uri="{0D108BD9-81ED-4DB2-BD59-A6C34878D82A}">
                    <a16:rowId xmlns:a16="http://schemas.microsoft.com/office/drawing/2014/main" xmlns="" val="2804442940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Estômago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5.107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4,9</a:t>
                      </a:r>
                    </a:p>
                  </a:txBody>
                  <a:tcPr marL="57522" marR="28761" marT="28761" marB="28761" anchor="ctr"/>
                </a:tc>
                <a:extLst>
                  <a:ext uri="{0D108BD9-81ED-4DB2-BD59-A6C34878D82A}">
                    <a16:rowId xmlns:a16="http://schemas.microsoft.com/office/drawing/2014/main" xmlns="" val="2816348118"/>
                  </a:ext>
                </a:extLst>
              </a:tr>
              <a:tr h="545689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Localização primária desconhecida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4.714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4,6</a:t>
                      </a:r>
                    </a:p>
                  </a:txBody>
                  <a:tcPr marL="57522" marR="28761" marT="28761" marB="28761" anchor="ctr"/>
                </a:tc>
                <a:extLst>
                  <a:ext uri="{0D108BD9-81ED-4DB2-BD59-A6C34878D82A}">
                    <a16:rowId xmlns:a16="http://schemas.microsoft.com/office/drawing/2014/main" xmlns="" val="2490803597"/>
                  </a:ext>
                </a:extLst>
              </a:tr>
              <a:tr h="545689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Fígado e Vias biliares intra-hepáticas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4.292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4,1</a:t>
                      </a:r>
                    </a:p>
                  </a:txBody>
                  <a:tcPr marL="57522" marR="28761" marT="28761" marB="28761" anchor="ctr"/>
                </a:tc>
                <a:extLst>
                  <a:ext uri="{0D108BD9-81ED-4DB2-BD59-A6C34878D82A}">
                    <a16:rowId xmlns:a16="http://schemas.microsoft.com/office/drawing/2014/main" xmlns="" val="1821811895"/>
                  </a:ext>
                </a:extLst>
              </a:tr>
              <a:tr h="545689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Sistema Nervoso Central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4.401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4,1</a:t>
                      </a:r>
                    </a:p>
                  </a:txBody>
                  <a:tcPr marL="57522" marR="28761" marT="28761" marB="28761" anchor="ctr"/>
                </a:tc>
                <a:extLst>
                  <a:ext uri="{0D108BD9-81ED-4DB2-BD59-A6C34878D82A}">
                    <a16:rowId xmlns:a16="http://schemas.microsoft.com/office/drawing/2014/main" xmlns="" val="3853211879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Ovário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3.879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3,7</a:t>
                      </a:r>
                    </a:p>
                  </a:txBody>
                  <a:tcPr marL="57522" marR="28761" marT="28761" marB="28761" anchor="ctr"/>
                </a:tc>
                <a:extLst>
                  <a:ext uri="{0D108BD9-81ED-4DB2-BD59-A6C34878D82A}">
                    <a16:rowId xmlns:a16="http://schemas.microsoft.com/office/drawing/2014/main" xmlns="" val="1416282108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Todas neoplasias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</a:rPr>
                        <a:t>103,583</a:t>
                      </a:r>
                    </a:p>
                  </a:txBody>
                  <a:tcPr marL="57522" marR="28761" marT="28761" marB="28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</a:rPr>
                        <a:t>100,0</a:t>
                      </a:r>
                    </a:p>
                  </a:txBody>
                  <a:tcPr marL="57522" marR="28761" marT="28761" marB="28761" anchor="ctr"/>
                </a:tc>
                <a:extLst>
                  <a:ext uri="{0D108BD9-81ED-4DB2-BD59-A6C34878D82A}">
                    <a16:rowId xmlns:a16="http://schemas.microsoft.com/office/drawing/2014/main" xmlns="" val="43886421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A931704-7F23-4D42-8E70-B61EFE89A7A0}"/>
              </a:ext>
            </a:extLst>
          </p:cNvPr>
          <p:cNvSpPr/>
          <p:nvPr/>
        </p:nvSpPr>
        <p:spPr>
          <a:xfrm>
            <a:off x="762043" y="5780909"/>
            <a:ext cx="26741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Fonte: INCA , 2017</a:t>
            </a:r>
          </a:p>
          <a:p>
            <a:r>
              <a:rPr lang="pt-BR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https://www.inca.gov.br/numeros-de-cancer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483091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outubro rosa uniao de mulheres mensagem">
            <a:extLst>
              <a:ext uri="{FF2B5EF4-FFF2-40B4-BE49-F238E27FC236}">
                <a16:creationId xmlns:a16="http://schemas.microsoft.com/office/drawing/2014/main" xmlns="" id="{AD2AA6C8-0676-402B-8868-38FA0753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13" y="2466562"/>
            <a:ext cx="5860774" cy="36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469060B-9F2F-40DA-BD52-BC1E26741492}"/>
              </a:ext>
            </a:extLst>
          </p:cNvPr>
          <p:cNvSpPr txBox="1"/>
          <p:nvPr/>
        </p:nvSpPr>
        <p:spPr>
          <a:xfrm>
            <a:off x="3485322" y="1205948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Obrigada!</a:t>
            </a:r>
          </a:p>
          <a:p>
            <a:pPr algn="ctr"/>
            <a:endParaRPr lang="pt-BR" dirty="0"/>
          </a:p>
          <a:p>
            <a:pPr algn="ctr"/>
            <a:r>
              <a:rPr lang="pt-BR" b="1" dirty="0"/>
              <a:t>ludmilafreitasferraz@gmail.com</a:t>
            </a:r>
          </a:p>
        </p:txBody>
      </p:sp>
      <p:pic>
        <p:nvPicPr>
          <p:cNvPr id="5124" name="Picture 4" descr="Resultado de imagem para e-mail rosa">
            <a:extLst>
              <a:ext uri="{FF2B5EF4-FFF2-40B4-BE49-F238E27FC236}">
                <a16:creationId xmlns:a16="http://schemas.microsoft.com/office/drawing/2014/main" xmlns="" id="{5792560C-4EAA-415F-ACFA-0310FC44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72" y="1777589"/>
            <a:ext cx="364571" cy="44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4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7F341537-4EB7-4137-8BE2-B560F9B04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095919"/>
              </p:ext>
            </p:extLst>
          </p:nvPr>
        </p:nvGraphicFramePr>
        <p:xfrm>
          <a:off x="2853396" y="993913"/>
          <a:ext cx="6396621" cy="4962466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998077">
                  <a:extLst>
                    <a:ext uri="{9D8B030D-6E8A-4147-A177-3AD203B41FA5}">
                      <a16:colId xmlns:a16="http://schemas.microsoft.com/office/drawing/2014/main" xmlns="" val="3536310224"/>
                    </a:ext>
                  </a:extLst>
                </a:gridCol>
                <a:gridCol w="2067571">
                  <a:extLst>
                    <a:ext uri="{9D8B030D-6E8A-4147-A177-3AD203B41FA5}">
                      <a16:colId xmlns:a16="http://schemas.microsoft.com/office/drawing/2014/main" xmlns="" val="2038322760"/>
                    </a:ext>
                  </a:extLst>
                </a:gridCol>
                <a:gridCol w="2330973">
                  <a:extLst>
                    <a:ext uri="{9D8B030D-6E8A-4147-A177-3AD203B41FA5}">
                      <a16:colId xmlns:a16="http://schemas.microsoft.com/office/drawing/2014/main" xmlns="" val="1224459262"/>
                    </a:ext>
                  </a:extLst>
                </a:gridCol>
              </a:tblGrid>
              <a:tr h="28014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  <a:latin typeface="+mn-lt"/>
                        </a:rPr>
                        <a:t>Localização Primária</a:t>
                      </a:r>
                    </a:p>
                  </a:txBody>
                  <a:tcPr marL="43117" marR="16169" marT="16169" marB="161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Casos Novos</a:t>
                      </a:r>
                    </a:p>
                  </a:txBody>
                  <a:tcPr marL="43117" marR="16169" marT="16169" marB="161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43117" marR="16169" marT="16169" marB="16169" anchor="ctr"/>
                </a:tc>
                <a:extLst>
                  <a:ext uri="{0D108BD9-81ED-4DB2-BD59-A6C34878D82A}">
                    <a16:rowId xmlns:a16="http://schemas.microsoft.com/office/drawing/2014/main" xmlns="" val="1652530339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  <a:latin typeface="+mn-lt"/>
                        </a:rPr>
                        <a:t>Mama feminina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59.700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29,5</a:t>
                      </a:r>
                    </a:p>
                  </a:txBody>
                  <a:tcPr marL="53897" marR="26948" marT="26948" marB="26948" anchor="ctr"/>
                </a:tc>
                <a:extLst>
                  <a:ext uri="{0D108BD9-81ED-4DB2-BD59-A6C34878D82A}">
                    <a16:rowId xmlns:a16="http://schemas.microsoft.com/office/drawing/2014/main" xmlns="" val="3664249520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Cólon e Reto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  <a:latin typeface="+mn-lt"/>
                        </a:rPr>
                        <a:t>18.980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  <a:latin typeface="+mn-lt"/>
                        </a:rPr>
                        <a:t>9,4</a:t>
                      </a:r>
                    </a:p>
                  </a:txBody>
                  <a:tcPr marL="53897" marR="26948" marT="26948" marB="26948" anchor="ctr"/>
                </a:tc>
                <a:extLst>
                  <a:ext uri="{0D108BD9-81ED-4DB2-BD59-A6C34878D82A}">
                    <a16:rowId xmlns:a16="http://schemas.microsoft.com/office/drawing/2014/main" xmlns="" val="1906570522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Colo do útero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16.370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53897" marR="26948" marT="26948" marB="26948" anchor="ctr"/>
                </a:tc>
                <a:extLst>
                  <a:ext uri="{0D108BD9-81ED-4DB2-BD59-A6C34878D82A}">
                    <a16:rowId xmlns:a16="http://schemas.microsoft.com/office/drawing/2014/main" xmlns="" val="2117801544"/>
                  </a:ext>
                </a:extLst>
              </a:tr>
              <a:tr h="544195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Traqueia, Brônquio e Pulmão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12.530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53897" marR="26948" marT="26948" marB="26948" anchor="ctr"/>
                </a:tc>
                <a:extLst>
                  <a:ext uri="{0D108BD9-81ED-4DB2-BD59-A6C34878D82A}">
                    <a16:rowId xmlns:a16="http://schemas.microsoft.com/office/drawing/2014/main" xmlns="" val="3773468047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Glândula Tireoide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8.040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53897" marR="26948" marT="26948" marB="26948" anchor="ctr"/>
                </a:tc>
                <a:extLst>
                  <a:ext uri="{0D108BD9-81ED-4DB2-BD59-A6C34878D82A}">
                    <a16:rowId xmlns:a16="http://schemas.microsoft.com/office/drawing/2014/main" xmlns="" val="1336874975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Estômago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  <a:latin typeface="+mn-lt"/>
                        </a:rPr>
                        <a:t>7.750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53897" marR="26948" marT="26948" marB="26948" anchor="ctr"/>
                </a:tc>
                <a:extLst>
                  <a:ext uri="{0D108BD9-81ED-4DB2-BD59-A6C34878D82A}">
                    <a16:rowId xmlns:a16="http://schemas.microsoft.com/office/drawing/2014/main" xmlns="" val="2873957479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Corpo do útero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6.600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53897" marR="26948" marT="26948" marB="26948" anchor="ctr"/>
                </a:tc>
                <a:extLst>
                  <a:ext uri="{0D108BD9-81ED-4DB2-BD59-A6C34878D82A}">
                    <a16:rowId xmlns:a16="http://schemas.microsoft.com/office/drawing/2014/main" xmlns="" val="1942257020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Ovário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6.150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53897" marR="26948" marT="26948" marB="26948" anchor="ctr"/>
                </a:tc>
                <a:extLst>
                  <a:ext uri="{0D108BD9-81ED-4DB2-BD59-A6C34878D82A}">
                    <a16:rowId xmlns:a16="http://schemas.microsoft.com/office/drawing/2014/main" xmlns="" val="868856942"/>
                  </a:ext>
                </a:extLst>
              </a:tr>
              <a:tr h="534653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Sistema Nervoso Central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5.510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53897" marR="26948" marT="26948" marB="26948" anchor="ctr"/>
                </a:tc>
                <a:extLst>
                  <a:ext uri="{0D108BD9-81ED-4DB2-BD59-A6C34878D82A}">
                    <a16:rowId xmlns:a16="http://schemas.microsoft.com/office/drawing/2014/main" xmlns="" val="445326775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Leucemias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4.860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53897" marR="26948" marT="26948" marB="26948" anchor="ctr"/>
                </a:tc>
                <a:extLst>
                  <a:ext uri="{0D108BD9-81ED-4DB2-BD59-A6C34878D82A}">
                    <a16:rowId xmlns:a16="http://schemas.microsoft.com/office/drawing/2014/main" xmlns="" val="1293770061"/>
                  </a:ext>
                </a:extLst>
              </a:tr>
              <a:tr h="776041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Todas as Neoplasias, exceto pele não melanoma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202.040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53897" marR="26948" marT="26948" marB="26948" anchor="ctr"/>
                </a:tc>
                <a:extLst>
                  <a:ext uri="{0D108BD9-81ED-4DB2-BD59-A6C34878D82A}">
                    <a16:rowId xmlns:a16="http://schemas.microsoft.com/office/drawing/2014/main" xmlns="" val="1846541663"/>
                  </a:ext>
                </a:extLst>
              </a:tr>
              <a:tr h="312348"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effectLst/>
                          <a:latin typeface="+mn-lt"/>
                        </a:rPr>
                        <a:t>Todas as Neoplasias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  <a:latin typeface="+mn-lt"/>
                        </a:rPr>
                        <a:t>282.450</a:t>
                      </a:r>
                    </a:p>
                  </a:txBody>
                  <a:tcPr marL="53897" marR="26948" marT="26948" marB="269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3897" marR="26948" marT="26948" marB="26948" anchor="ctr"/>
                </a:tc>
                <a:extLst>
                  <a:ext uri="{0D108BD9-81ED-4DB2-BD59-A6C34878D82A}">
                    <a16:rowId xmlns:a16="http://schemas.microsoft.com/office/drawing/2014/main" xmlns="" val="1929362674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F81118A-919C-4C74-8F0F-417FDE850429}"/>
              </a:ext>
            </a:extLst>
          </p:cNvPr>
          <p:cNvSpPr/>
          <p:nvPr/>
        </p:nvSpPr>
        <p:spPr>
          <a:xfrm>
            <a:off x="762043" y="5780909"/>
            <a:ext cx="26741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Fonte: INCA , 2018</a:t>
            </a:r>
          </a:p>
          <a:p>
            <a:r>
              <a:rPr lang="pt-BR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https://www.inca.gov.br/numeros-de-cancer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76340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7ADDEC-B09F-4C04-86B2-2DF555F4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1" y="574169"/>
            <a:ext cx="9601196" cy="1303867"/>
          </a:xfrm>
        </p:spPr>
        <p:txBody>
          <a:bodyPr/>
          <a:lstStyle/>
          <a:p>
            <a:r>
              <a:rPr lang="pt-BR" b="1" dirty="0"/>
              <a:t>DIREITO À INFORMAÇÃO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CBDC151-F187-493C-872B-28970914D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3" y="1878036"/>
            <a:ext cx="10466363" cy="3231141"/>
          </a:xfrm>
        </p:spPr>
        <p:txBody>
          <a:bodyPr>
            <a:noAutofit/>
          </a:bodyPr>
          <a:lstStyle/>
          <a:p>
            <a:r>
              <a:rPr lang="pt-BR" sz="2200" b="1" dirty="0"/>
              <a:t>Toda paciente tem direito de ter acesso ao seu prontuário médico.</a:t>
            </a:r>
          </a:p>
          <a:p>
            <a:r>
              <a:rPr lang="pt-BR" sz="2200" dirty="0" err="1"/>
              <a:t>art</a:t>
            </a:r>
            <a:r>
              <a:rPr lang="pt-BR" sz="2200" dirty="0"/>
              <a:t> 5º, incisos XIV e XXXIII – direito constitucional de acesso à informação</a:t>
            </a:r>
          </a:p>
          <a:p>
            <a:r>
              <a:rPr lang="pt-BR" sz="2200" dirty="0"/>
              <a:t>Lei Federal 12.527/11 – Lei de acesso a informação</a:t>
            </a:r>
          </a:p>
          <a:p>
            <a:r>
              <a:rPr lang="pt-BR" sz="2200" b="1" u="sng" dirty="0"/>
              <a:t>Lei Federal 12.732/2012 -</a:t>
            </a:r>
            <a:r>
              <a:rPr lang="pt-BR" sz="2200" b="1" dirty="0"/>
              <a:t> Dispõe sobre o primeiro tratamento de paciente com neoplasia maligna comprovada e estabelece prazo de 60 dias para seu início. </a:t>
            </a:r>
          </a:p>
          <a:p>
            <a:r>
              <a:rPr lang="pt-BR" sz="2200" dirty="0"/>
              <a:t>*Lei Estadual 5.357/19 – Obrigatoriedade de afixar cartazes informando os direitos já existentes aos pacientes com neoplasia maligna.</a:t>
            </a:r>
          </a:p>
          <a:p>
            <a:r>
              <a:rPr lang="pt-BR" sz="2200" dirty="0"/>
              <a:t>*Lei Estadual 5.332/19 – Obrigação de informar aos pacientes em tratamento de câncer que a reconstrução da mama retirada é feita de forma gratuita nos hospitais públicos do MS.</a:t>
            </a:r>
          </a:p>
          <a:p>
            <a:r>
              <a:rPr lang="pt-BR" sz="2200" dirty="0"/>
              <a:t>*Lei Municipal 5.676/2016 - IPTU</a:t>
            </a:r>
          </a:p>
        </p:txBody>
      </p:sp>
    </p:spTree>
    <p:extLst>
      <p:ext uri="{BB962C8B-B14F-4D97-AF65-F5344CB8AC3E}">
        <p14:creationId xmlns:p14="http://schemas.microsoft.com/office/powerpoint/2010/main" val="179132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1C55E8-3123-4966-B131-D64345E0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75813"/>
            <a:ext cx="9601196" cy="1303867"/>
          </a:xfrm>
        </p:spPr>
        <p:txBody>
          <a:bodyPr/>
          <a:lstStyle/>
          <a:p>
            <a:r>
              <a:rPr lang="pt-BR" dirty="0"/>
              <a:t>Lei Estadual 5.357/19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E5FC2AB-5AAF-4751-84F6-63C65DCE7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5" y="2672862"/>
            <a:ext cx="9910228" cy="3462527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pt-BR" sz="14400" b="1" u="sng" dirty="0">
                <a:latin typeface="+mj-lt"/>
                <a:cs typeface="Arial" panose="020B0604020202020204" pitchFamily="34" charset="0"/>
              </a:rPr>
              <a:t>QUAIS SÃO OS DIREITOS?</a:t>
            </a:r>
          </a:p>
          <a:p>
            <a:r>
              <a:rPr lang="pt-BR" sz="11200" dirty="0">
                <a:latin typeface="+mj-lt"/>
                <a:cs typeface="Arial" panose="020B0604020202020204" pitchFamily="34" charset="0"/>
              </a:rPr>
              <a:t>aposentadoria por invalidez; </a:t>
            </a:r>
          </a:p>
          <a:p>
            <a:r>
              <a:rPr lang="pt-BR" sz="11200" dirty="0">
                <a:latin typeface="+mj-lt"/>
                <a:cs typeface="Arial" panose="020B0604020202020204" pitchFamily="34" charset="0"/>
              </a:rPr>
              <a:t>auxílio-doença, nos termos da Lei Federal nº 8.213/91;</a:t>
            </a:r>
          </a:p>
          <a:p>
            <a:r>
              <a:rPr lang="pt-BR" sz="11200" dirty="0">
                <a:latin typeface="+mj-lt"/>
                <a:cs typeface="Arial" panose="020B0604020202020204" pitchFamily="34" charset="0"/>
              </a:rPr>
              <a:t>direito à cirurgia plástica reconstrutiva, quando as mulheres sofrerem mutilação total ou parcial de mama, nos termos da Lei Federal nº 9.797/99;</a:t>
            </a:r>
          </a:p>
          <a:p>
            <a:pPr marL="0" indent="0">
              <a:buNone/>
            </a:pPr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59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C9925F-6CF7-49E4-8571-76BF05A4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Estadual 5.357/19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E3549D7-7709-49FD-81B4-D94E7428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500" dirty="0">
                <a:latin typeface="+mj-lt"/>
                <a:cs typeface="Arial" panose="020B0604020202020204" pitchFamily="34" charset="0"/>
              </a:rPr>
              <a:t>quitação de financiamento da casa própria;</a:t>
            </a:r>
          </a:p>
          <a:p>
            <a:r>
              <a:rPr lang="pt-BR" sz="3500" dirty="0">
                <a:latin typeface="+mj-lt"/>
                <a:cs typeface="Arial" panose="020B0604020202020204" pitchFamily="34" charset="0"/>
              </a:rPr>
              <a:t>saque do FGTS, nos termos da Lei Federal nº 8.036/90;</a:t>
            </a:r>
          </a:p>
          <a:p>
            <a:r>
              <a:rPr lang="pt-BR" sz="3500" dirty="0">
                <a:latin typeface="+mj-lt"/>
                <a:cs typeface="Arial" panose="020B0604020202020204" pitchFamily="34" charset="0"/>
              </a:rPr>
              <a:t>saque do PIS/PASEP;</a:t>
            </a:r>
          </a:p>
          <a:p>
            <a:r>
              <a:rPr lang="pt-BR" sz="3500" dirty="0">
                <a:latin typeface="+mj-lt"/>
                <a:cs typeface="Arial" panose="020B0604020202020204" pitchFamily="34" charset="0"/>
              </a:rPr>
              <a:t>isenção de imposto de renda nos proventos de aposentadoria, nos termos da Lei Federal nº 9.250/95;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78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C9925F-6CF7-49E4-8571-76BF05A4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Estadual 5.357/19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E3549D7-7709-49FD-81B4-D94E7428F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2715066"/>
            <a:ext cx="10339753" cy="3160802"/>
          </a:xfrm>
        </p:spPr>
        <p:txBody>
          <a:bodyPr>
            <a:normAutofit fontScale="25000" lnSpcReduction="20000"/>
          </a:bodyPr>
          <a:lstStyle/>
          <a:p>
            <a:r>
              <a:rPr lang="pt-BR" sz="11200" dirty="0">
                <a:latin typeface="+mj-lt"/>
                <a:cs typeface="Arial" panose="020B0604020202020204" pitchFamily="34" charset="0"/>
              </a:rPr>
              <a:t>redução em 60% (sessenta) do valor do IPVA, devido por proprietário ou possuidor, paraplégicos ou com deficiência física, em decorrência da cirurgia ou do tratamento da doença, impossibilitados de utilizar o modelo comum, relativamente ao veículo automotor que se destine exclusivamente ao seu uso (Lei nº 1.810/1997, art. 154);</a:t>
            </a:r>
          </a:p>
          <a:p>
            <a:r>
              <a:rPr lang="pt-BR" sz="11200" dirty="0">
                <a:latin typeface="+mj-lt"/>
                <a:cs typeface="Arial" panose="020B0604020202020204" pitchFamily="34" charset="0"/>
              </a:rPr>
              <a:t>isenção de IPTU, em Campo Grande, nos termos da Lei municipal nº 5.676, de 16/03 /2016 - “Concede isenção no pagamento do IPTU aos portadores de câncer do Município de Campo Grande”.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390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F8F502-246C-41AD-812A-B6B3D4E6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Estadual 5.332/19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C8B5738-ED63-4F6E-940A-48124751E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/>
              <a:t>“AS MULHERES QUE SOFREREM MUTILAÇÃO TOTAL OU PARCIAL DE MAMA, DECORRENTE DE UTILIZAÇÃO DE TÉCNICA DE TRATAMENTO DE CÂNCER, TÊM DIREITO A CIRURGIA PLÁSTICA RECONSTRUTIVA, NOS MOLDES DO ARTIGO 1º DA LEI FEDERAL N</a:t>
            </a:r>
            <a:r>
              <a:rPr lang="pt-BR" sz="2800" strike="sngStrike" dirty="0"/>
              <a:t>º</a:t>
            </a:r>
            <a:r>
              <a:rPr lang="pt-BR" sz="2800" dirty="0"/>
              <a:t> 9.797/99”</a:t>
            </a:r>
          </a:p>
        </p:txBody>
      </p:sp>
    </p:spTree>
    <p:extLst>
      <p:ext uri="{BB962C8B-B14F-4D97-AF65-F5344CB8AC3E}">
        <p14:creationId xmlns:p14="http://schemas.microsoft.com/office/powerpoint/2010/main" val="41194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47DB7F-7B33-41E9-BF96-2BDD9BB2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Municipal 5.676/2016 - IPTU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6EC42D2-50E7-44E9-8BF4-5670817EC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Único imóvel</a:t>
            </a:r>
          </a:p>
          <a:p>
            <a:r>
              <a:rPr lang="pt-BR" dirty="0"/>
              <a:t> Renda Mensal de até 2 salários mínimos</a:t>
            </a:r>
          </a:p>
          <a:p>
            <a:r>
              <a:rPr lang="pt-BR" dirty="0"/>
              <a:t>Não desenvolver nenhum outro tipo de atividade econômica autônoma</a:t>
            </a:r>
          </a:p>
          <a:p>
            <a:r>
              <a:rPr lang="pt-BR" dirty="0"/>
              <a:t>A paciente deverá se dirigir à Central de Atendimento ao Cidadão (CAC) levando consigo documentos pessoais, laudo e atestados médico bem como a escritura do imóvel em seu nome.</a:t>
            </a:r>
          </a:p>
        </p:txBody>
      </p:sp>
    </p:spTree>
    <p:extLst>
      <p:ext uri="{BB962C8B-B14F-4D97-AF65-F5344CB8AC3E}">
        <p14:creationId xmlns:p14="http://schemas.microsoft.com/office/powerpoint/2010/main" val="143933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3CA7EC-23E2-471A-A9FB-1A2D556A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direitos já regulamentados em lei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DBCA56F-E9BF-443E-8DED-06FB90A13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Benefício de Prestação Continuada (LOAS): O paciente com câncer pode ter direito ao BPC caso possua 65 anos ou mais ou na hipótese de ter limitações de longo prazo (mínimo de 2 anos) de natureza física, mental, intelectual ou sensorial.</a:t>
            </a:r>
          </a:p>
          <a:p>
            <a:pPr algn="just"/>
            <a:r>
              <a:rPr lang="pt-BR" dirty="0"/>
              <a:t>Prioridade especial em processos judiciais e administrativos</a:t>
            </a:r>
          </a:p>
          <a:p>
            <a:r>
              <a:rPr lang="pt-BR" dirty="0"/>
              <a:t>Isenção de impostos no que tange a compra de veículos adaptados (IPI, ICMS e IOF)</a:t>
            </a:r>
          </a:p>
          <a:p>
            <a:r>
              <a:rPr lang="pt-BR" dirty="0"/>
              <a:t>Transporte coletivo urbano gratuito</a:t>
            </a:r>
          </a:p>
        </p:txBody>
      </p:sp>
    </p:spTree>
    <p:extLst>
      <p:ext uri="{BB962C8B-B14F-4D97-AF65-F5344CB8AC3E}">
        <p14:creationId xmlns:p14="http://schemas.microsoft.com/office/powerpoint/2010/main" val="2983718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377</TotalTime>
  <Words>1139</Words>
  <Application>Microsoft Office PowerPoint</Application>
  <PresentationFormat>Personalizar</PresentationFormat>
  <Paragraphs>140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Orgânico</vt:lpstr>
      <vt:lpstr>DIREITOS SOCIAIS DA MULHER COM CÂNCER</vt:lpstr>
      <vt:lpstr>Apresentação do PowerPoint</vt:lpstr>
      <vt:lpstr>DIREITO À INFORMAÇÃO</vt:lpstr>
      <vt:lpstr>Lei Estadual 5.357/19</vt:lpstr>
      <vt:lpstr>Lei Estadual 5.357/19</vt:lpstr>
      <vt:lpstr>Lei Estadual 5.357/19</vt:lpstr>
      <vt:lpstr>Lei Estadual 5.332/19</vt:lpstr>
      <vt:lpstr>Lei Municipal 5.676/2016 - IPTU</vt:lpstr>
      <vt:lpstr>Outros direitos já regulamentados em lei</vt:lpstr>
      <vt:lpstr>Medicamentos de Alto Custo</vt:lpstr>
      <vt:lpstr>Fornecimento pelo Poder Judiciário de medicamentos não registrados pela ANVISA</vt:lpstr>
      <vt:lpstr>É possível que o Poder Público seja condenado a fornecer medicamentos experimentais? </vt:lpstr>
      <vt:lpstr>LEI nº 11.664/08 – Regulamenta as ações de saúde que asseguram a prevenção, detecção e tratamento dos cânceres de colo uterino e mama no SUS.</vt:lpstr>
      <vt:lpstr>Projetos de Lei que dispõe sobre a prevenção ao câncer no Brasil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DIREITOS SOCIAIS DA MULHER COM CANCER</dc:title>
  <dc:creator>USER</dc:creator>
  <cp:lastModifiedBy>Unigran</cp:lastModifiedBy>
  <cp:revision>25</cp:revision>
  <dcterms:created xsi:type="dcterms:W3CDTF">2019-10-03T19:45:47Z</dcterms:created>
  <dcterms:modified xsi:type="dcterms:W3CDTF">2019-10-04T13:49:22Z</dcterms:modified>
</cp:coreProperties>
</file>