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93" r:id="rId2"/>
    <p:sldId id="324" r:id="rId3"/>
    <p:sldId id="325" r:id="rId4"/>
    <p:sldId id="327" r:id="rId5"/>
    <p:sldId id="328" r:id="rId6"/>
    <p:sldId id="331" r:id="rId7"/>
    <p:sldId id="280" r:id="rId8"/>
    <p:sldId id="326" r:id="rId9"/>
    <p:sldId id="329" r:id="rId10"/>
    <p:sldId id="281" r:id="rId11"/>
    <p:sldId id="321" r:id="rId12"/>
    <p:sldId id="307" r:id="rId13"/>
    <p:sldId id="308" r:id="rId14"/>
    <p:sldId id="309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30" r:id="rId24"/>
    <p:sldId id="332" r:id="rId25"/>
    <p:sldId id="322" r:id="rId26"/>
    <p:sldId id="274" r:id="rId2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96" autoAdjust="0"/>
  </p:normalViewPr>
  <p:slideViewPr>
    <p:cSldViewPr>
      <p:cViewPr varScale="1">
        <p:scale>
          <a:sx n="64" d="100"/>
          <a:sy n="64" d="100"/>
        </p:scale>
        <p:origin x="156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CFDDCA-7202-415C-B169-0E1F0411109B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42A8DB2-02F2-4885-B6B7-898A0053C8D0}">
      <dgm:prSet/>
      <dgm:spPr>
        <a:xfrm>
          <a:off x="4013386" y="0"/>
          <a:ext cx="2423176" cy="780102"/>
        </a:xfrm>
        <a:noFill/>
        <a:ln>
          <a:noFill/>
        </a:ln>
        <a:effectLst/>
      </dgm:spPr>
      <dgm:t>
        <a:bodyPr/>
        <a:lstStyle/>
        <a:p>
          <a:pPr rtl="0"/>
          <a:r>
            <a:rPr lang="en-GB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EXCESSO DE PESO</a:t>
          </a:r>
          <a:endParaRPr lang="pt-BR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CF937DA-74B8-4471-AC40-8ED081C1C448}" type="parTrans" cxnId="{71C733AB-EA45-41AE-AF0F-67F61FBE8A0A}">
      <dgm:prSet/>
      <dgm:spPr/>
      <dgm:t>
        <a:bodyPr/>
        <a:lstStyle/>
        <a:p>
          <a:endParaRPr lang="pt-BR"/>
        </a:p>
      </dgm:t>
    </dgm:pt>
    <dgm:pt modelId="{E86DC2DA-DC3B-42A1-AD18-FC5B2D773467}" type="sibTrans" cxnId="{71C733AB-EA45-41AE-AF0F-67F61FBE8A0A}">
      <dgm:prSet/>
      <dgm:spPr/>
      <dgm:t>
        <a:bodyPr/>
        <a:lstStyle/>
        <a:p>
          <a:endParaRPr lang="pt-BR"/>
        </a:p>
      </dgm:t>
    </dgm:pt>
    <dgm:pt modelId="{EA244C0E-77ED-4434-AF87-266CD3D9A929}">
      <dgm:prSet/>
      <dgm:spPr>
        <a:xfrm>
          <a:off x="1135864" y="1077285"/>
          <a:ext cx="2423176" cy="780102"/>
        </a:xfrm>
        <a:noFill/>
        <a:ln>
          <a:noFill/>
        </a:ln>
        <a:effectLst/>
      </dgm:spPr>
      <dgm:t>
        <a:bodyPr/>
        <a:lstStyle/>
        <a:p>
          <a:pPr rtl="0"/>
          <a:r>
            <a:rPr lang="en-GB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DESNUTRIÇÃO</a:t>
          </a:r>
        </a:p>
      </dgm:t>
    </dgm:pt>
    <dgm:pt modelId="{B4943375-FD32-47B5-96CD-CA761F5958C9}" type="parTrans" cxnId="{6294F949-56E6-4CF7-8C92-7A2E5FC78483}">
      <dgm:prSet/>
      <dgm:spPr/>
      <dgm:t>
        <a:bodyPr/>
        <a:lstStyle/>
        <a:p>
          <a:endParaRPr lang="pt-BR"/>
        </a:p>
      </dgm:t>
    </dgm:pt>
    <dgm:pt modelId="{0E09000C-E9D3-443E-8086-093BC3DF8125}" type="sibTrans" cxnId="{6294F949-56E6-4CF7-8C92-7A2E5FC78483}">
      <dgm:prSet/>
      <dgm:spPr/>
      <dgm:t>
        <a:bodyPr/>
        <a:lstStyle/>
        <a:p>
          <a:endParaRPr lang="pt-BR"/>
        </a:p>
      </dgm:t>
    </dgm:pt>
    <dgm:pt modelId="{71737281-62DC-44A1-B219-EA76056E8F4F}" type="pres">
      <dgm:prSet presAssocID="{2ECFDDCA-7202-415C-B169-0E1F0411109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FCE3E76-F0E5-48CB-80FC-4C17E6276C9C}" type="pres">
      <dgm:prSet presAssocID="{2ECFDDCA-7202-415C-B169-0E1F0411109B}" presName="divider" presStyleLbl="fgShp" presStyleIdx="0" presStyleCnt="1"/>
      <dgm:spPr>
        <a:xfrm rot="21300000">
          <a:off x="1655100" y="742245"/>
          <a:ext cx="4262227" cy="372896"/>
        </a:xfrm>
        <a:prstGeom prst="mathMinus">
          <a:avLst/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pt-BR"/>
        </a:p>
      </dgm:t>
    </dgm:pt>
    <dgm:pt modelId="{E0484D79-B7FB-487D-9DF1-02441BE8C979}" type="pres">
      <dgm:prSet presAssocID="{742A8DB2-02F2-4885-B6B7-898A0053C8D0}" presName="downArrow" presStyleLbl="node1" presStyleIdx="0" presStyleCnt="2"/>
      <dgm:spPr>
        <a:xfrm>
          <a:off x="908691" y="92869"/>
          <a:ext cx="2271728" cy="742955"/>
        </a:xfrm>
        <a:prstGeom prst="downArrow">
          <a:avLst/>
        </a:prstGeom>
        <a:solidFill>
          <a:srgbClr val="9BBB59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pt-BR"/>
        </a:p>
      </dgm:t>
    </dgm:pt>
    <dgm:pt modelId="{FD8F8E95-A1E4-4263-B220-6FF042CAC301}" type="pres">
      <dgm:prSet presAssocID="{742A8DB2-02F2-4885-B6B7-898A0053C8D0}" presName="downArrowText" presStyleLbl="revTx" presStyleIdx="0" presStyleCnt="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D41566C9-CE92-48C9-BFC5-3B5E167124B8}" type="pres">
      <dgm:prSet presAssocID="{EA244C0E-77ED-4434-AF87-266CD3D9A929}" presName="upArrow" presStyleLbl="node1" presStyleIdx="1" presStyleCnt="2"/>
      <dgm:spPr>
        <a:xfrm>
          <a:off x="4392008" y="1021563"/>
          <a:ext cx="2271728" cy="742955"/>
        </a:xfrm>
        <a:prstGeom prst="upArrow">
          <a:avLst/>
        </a:prstGeom>
        <a:solidFill>
          <a:srgbClr val="C0504D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pt-BR"/>
        </a:p>
      </dgm:t>
    </dgm:pt>
    <dgm:pt modelId="{EA567524-7F4E-4FA9-AAD8-EEA24E1C453F}" type="pres">
      <dgm:prSet presAssocID="{EA244C0E-77ED-4434-AF87-266CD3D9A929}" presName="upArrowText" presStyleLbl="revTx" presStyleIdx="1" presStyleCnt="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</dgm:ptLst>
  <dgm:cxnLst>
    <dgm:cxn modelId="{6294F949-56E6-4CF7-8C92-7A2E5FC78483}" srcId="{2ECFDDCA-7202-415C-B169-0E1F0411109B}" destId="{EA244C0E-77ED-4434-AF87-266CD3D9A929}" srcOrd="1" destOrd="0" parTransId="{B4943375-FD32-47B5-96CD-CA761F5958C9}" sibTransId="{0E09000C-E9D3-443E-8086-093BC3DF8125}"/>
    <dgm:cxn modelId="{5EE01F70-6A09-4C5B-879E-53FECC9C8ABF}" type="presOf" srcId="{742A8DB2-02F2-4885-B6B7-898A0053C8D0}" destId="{FD8F8E95-A1E4-4263-B220-6FF042CAC301}" srcOrd="0" destOrd="0" presId="urn:microsoft.com/office/officeart/2005/8/layout/arrow3"/>
    <dgm:cxn modelId="{71C733AB-EA45-41AE-AF0F-67F61FBE8A0A}" srcId="{2ECFDDCA-7202-415C-B169-0E1F0411109B}" destId="{742A8DB2-02F2-4885-B6B7-898A0053C8D0}" srcOrd="0" destOrd="0" parTransId="{7CF937DA-74B8-4471-AC40-8ED081C1C448}" sibTransId="{E86DC2DA-DC3B-42A1-AD18-FC5B2D773467}"/>
    <dgm:cxn modelId="{717EF95D-14C7-416E-9E25-E6E0C6CE831E}" type="presOf" srcId="{2ECFDDCA-7202-415C-B169-0E1F0411109B}" destId="{71737281-62DC-44A1-B219-EA76056E8F4F}" srcOrd="0" destOrd="0" presId="urn:microsoft.com/office/officeart/2005/8/layout/arrow3"/>
    <dgm:cxn modelId="{7AD5A865-08CC-4A3E-A243-0060B0A5B196}" type="presOf" srcId="{EA244C0E-77ED-4434-AF87-266CD3D9A929}" destId="{EA567524-7F4E-4FA9-AAD8-EEA24E1C453F}" srcOrd="0" destOrd="0" presId="urn:microsoft.com/office/officeart/2005/8/layout/arrow3"/>
    <dgm:cxn modelId="{DDB238C6-B79C-4A0B-8A5D-7A957A8261DA}" type="presParOf" srcId="{71737281-62DC-44A1-B219-EA76056E8F4F}" destId="{CFCE3E76-F0E5-48CB-80FC-4C17E6276C9C}" srcOrd="0" destOrd="0" presId="urn:microsoft.com/office/officeart/2005/8/layout/arrow3"/>
    <dgm:cxn modelId="{090A08B1-39B0-4B0D-87FC-26258FE3D795}" type="presParOf" srcId="{71737281-62DC-44A1-B219-EA76056E8F4F}" destId="{E0484D79-B7FB-487D-9DF1-02441BE8C979}" srcOrd="1" destOrd="0" presId="urn:microsoft.com/office/officeart/2005/8/layout/arrow3"/>
    <dgm:cxn modelId="{EFF00BF5-6392-440C-9290-7316145AE97D}" type="presParOf" srcId="{71737281-62DC-44A1-B219-EA76056E8F4F}" destId="{FD8F8E95-A1E4-4263-B220-6FF042CAC301}" srcOrd="2" destOrd="0" presId="urn:microsoft.com/office/officeart/2005/8/layout/arrow3"/>
    <dgm:cxn modelId="{EB6F4BAD-D438-43D5-95F9-8745EC8BFBE0}" type="presParOf" srcId="{71737281-62DC-44A1-B219-EA76056E8F4F}" destId="{D41566C9-CE92-48C9-BFC5-3B5E167124B8}" srcOrd="3" destOrd="0" presId="urn:microsoft.com/office/officeart/2005/8/layout/arrow3"/>
    <dgm:cxn modelId="{A80292CF-55A9-4D5C-982F-F29423D7D3B4}" type="presParOf" srcId="{71737281-62DC-44A1-B219-EA76056E8F4F}" destId="{EA567524-7F4E-4FA9-AAD8-EEA24E1C453F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BA1267-4AA5-4607-A3ED-02E7770B1D11}" type="doc">
      <dgm:prSet loTypeId="urn:microsoft.com/office/officeart/2005/8/layout/arrow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B64D3572-B182-466D-9029-64A2A54BB3A8}">
      <dgm:prSet/>
      <dgm:spPr/>
      <dgm:t>
        <a:bodyPr/>
        <a:lstStyle/>
        <a:p>
          <a:pPr rtl="0"/>
          <a:r>
            <a:rPr lang="pt-BR" b="1" dirty="0" smtClean="0"/>
            <a:t>Maior consumo de alimentos ultra processados</a:t>
          </a:r>
          <a:endParaRPr lang="pt-BR" b="1" dirty="0"/>
        </a:p>
      </dgm:t>
    </dgm:pt>
    <dgm:pt modelId="{89013010-4DBA-411B-A3B4-15CAB00A0222}" type="parTrans" cxnId="{07A642DA-FC12-433C-9A3E-E5BF89A5D52F}">
      <dgm:prSet/>
      <dgm:spPr/>
      <dgm:t>
        <a:bodyPr/>
        <a:lstStyle/>
        <a:p>
          <a:endParaRPr lang="pt-BR"/>
        </a:p>
      </dgm:t>
    </dgm:pt>
    <dgm:pt modelId="{B488279E-DC2A-4C54-BFDB-B4E2A777F5A5}" type="sibTrans" cxnId="{07A642DA-FC12-433C-9A3E-E5BF89A5D52F}">
      <dgm:prSet/>
      <dgm:spPr/>
      <dgm:t>
        <a:bodyPr/>
        <a:lstStyle/>
        <a:p>
          <a:endParaRPr lang="pt-BR"/>
        </a:p>
      </dgm:t>
    </dgm:pt>
    <dgm:pt modelId="{F8393A63-B958-4734-91F1-FED8ECBFEEAE}">
      <dgm:prSet/>
      <dgm:spPr/>
      <dgm:t>
        <a:bodyPr/>
        <a:lstStyle/>
        <a:p>
          <a:pPr rtl="0"/>
          <a:r>
            <a:rPr lang="pt-BR" b="1" dirty="0" smtClean="0"/>
            <a:t>Redução do consumo de alimentos básicos</a:t>
          </a:r>
          <a:endParaRPr lang="pt-BR" b="1" dirty="0"/>
        </a:p>
      </dgm:t>
    </dgm:pt>
    <dgm:pt modelId="{3F70B452-DB84-4253-91F6-3B198C4F361A}" type="parTrans" cxnId="{4D420B2C-53A5-463A-8019-C26C83DC58AD}">
      <dgm:prSet/>
      <dgm:spPr/>
      <dgm:t>
        <a:bodyPr/>
        <a:lstStyle/>
        <a:p>
          <a:endParaRPr lang="pt-BR"/>
        </a:p>
      </dgm:t>
    </dgm:pt>
    <dgm:pt modelId="{FCBC29C3-D0F8-40C2-B69F-A6035496CB6C}" type="sibTrans" cxnId="{4D420B2C-53A5-463A-8019-C26C83DC58AD}">
      <dgm:prSet/>
      <dgm:spPr/>
      <dgm:t>
        <a:bodyPr/>
        <a:lstStyle/>
        <a:p>
          <a:endParaRPr lang="pt-BR"/>
        </a:p>
      </dgm:t>
    </dgm:pt>
    <dgm:pt modelId="{D3C37F9D-3343-425F-91BD-56267192CDA2}" type="pres">
      <dgm:prSet presAssocID="{86BA1267-4AA5-4607-A3ED-02E7770B1D1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E361195-44E9-4939-B498-4DD8C9381EC1}" type="pres">
      <dgm:prSet presAssocID="{86BA1267-4AA5-4607-A3ED-02E7770B1D11}" presName="divider" presStyleLbl="fgShp" presStyleIdx="0" presStyleCnt="1"/>
      <dgm:spPr/>
      <dgm:t>
        <a:bodyPr/>
        <a:lstStyle/>
        <a:p>
          <a:endParaRPr lang="pt-BR"/>
        </a:p>
      </dgm:t>
    </dgm:pt>
    <dgm:pt modelId="{D495E86A-6EBE-46F9-BAAF-C22B9DE48619}" type="pres">
      <dgm:prSet presAssocID="{B64D3572-B182-466D-9029-64A2A54BB3A8}" presName="downArrow" presStyleLbl="node1" presStyleIdx="0" presStyleCnt="2"/>
      <dgm:spPr/>
      <dgm:t>
        <a:bodyPr/>
        <a:lstStyle/>
        <a:p>
          <a:endParaRPr lang="pt-BR"/>
        </a:p>
      </dgm:t>
    </dgm:pt>
    <dgm:pt modelId="{145117B9-5B65-446F-9D61-625E95FE19D2}" type="pres">
      <dgm:prSet presAssocID="{B64D3572-B182-466D-9029-64A2A54BB3A8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CF67B9-A654-4937-84B1-BE3EA8AD4E21}" type="pres">
      <dgm:prSet presAssocID="{F8393A63-B958-4734-91F1-FED8ECBFEEAE}" presName="upArrow" presStyleLbl="node1" presStyleIdx="1" presStyleCnt="2"/>
      <dgm:spPr/>
      <dgm:t>
        <a:bodyPr/>
        <a:lstStyle/>
        <a:p>
          <a:endParaRPr lang="pt-BR"/>
        </a:p>
      </dgm:t>
    </dgm:pt>
    <dgm:pt modelId="{C859CFC2-62FA-41E9-B9DD-B1822E1EF902}" type="pres">
      <dgm:prSet presAssocID="{F8393A63-B958-4734-91F1-FED8ECBFEEAE}" presName="upArrowText" presStyleLbl="revTx" presStyleIdx="1" presStyleCnt="2" custLinFactNeighborX="1814" custLinFactNeighborY="894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EBADCF9-B44E-4595-B3DA-37A6719865C3}" type="presOf" srcId="{B64D3572-B182-466D-9029-64A2A54BB3A8}" destId="{145117B9-5B65-446F-9D61-625E95FE19D2}" srcOrd="0" destOrd="0" presId="urn:microsoft.com/office/officeart/2005/8/layout/arrow3"/>
    <dgm:cxn modelId="{07A642DA-FC12-433C-9A3E-E5BF89A5D52F}" srcId="{86BA1267-4AA5-4607-A3ED-02E7770B1D11}" destId="{B64D3572-B182-466D-9029-64A2A54BB3A8}" srcOrd="0" destOrd="0" parTransId="{89013010-4DBA-411B-A3B4-15CAB00A0222}" sibTransId="{B488279E-DC2A-4C54-BFDB-B4E2A777F5A5}"/>
    <dgm:cxn modelId="{4D420B2C-53A5-463A-8019-C26C83DC58AD}" srcId="{86BA1267-4AA5-4607-A3ED-02E7770B1D11}" destId="{F8393A63-B958-4734-91F1-FED8ECBFEEAE}" srcOrd="1" destOrd="0" parTransId="{3F70B452-DB84-4253-91F6-3B198C4F361A}" sibTransId="{FCBC29C3-D0F8-40C2-B69F-A6035496CB6C}"/>
    <dgm:cxn modelId="{7E80562B-433B-4C76-91C4-5068E48B2E38}" type="presOf" srcId="{F8393A63-B958-4734-91F1-FED8ECBFEEAE}" destId="{C859CFC2-62FA-41E9-B9DD-B1822E1EF902}" srcOrd="0" destOrd="0" presId="urn:microsoft.com/office/officeart/2005/8/layout/arrow3"/>
    <dgm:cxn modelId="{BF8DF732-66DC-4116-93A7-2393C1C82EDE}" type="presOf" srcId="{86BA1267-4AA5-4607-A3ED-02E7770B1D11}" destId="{D3C37F9D-3343-425F-91BD-56267192CDA2}" srcOrd="0" destOrd="0" presId="urn:microsoft.com/office/officeart/2005/8/layout/arrow3"/>
    <dgm:cxn modelId="{17D3FD4F-9C70-472D-B67D-F4A2C35B2C82}" type="presParOf" srcId="{D3C37F9D-3343-425F-91BD-56267192CDA2}" destId="{7E361195-44E9-4939-B498-4DD8C9381EC1}" srcOrd="0" destOrd="0" presId="urn:microsoft.com/office/officeart/2005/8/layout/arrow3"/>
    <dgm:cxn modelId="{44004BE1-E06A-4077-924C-1EECE993690E}" type="presParOf" srcId="{D3C37F9D-3343-425F-91BD-56267192CDA2}" destId="{D495E86A-6EBE-46F9-BAAF-C22B9DE48619}" srcOrd="1" destOrd="0" presId="urn:microsoft.com/office/officeart/2005/8/layout/arrow3"/>
    <dgm:cxn modelId="{F96483D2-9E9D-48BB-BC48-24F08A027847}" type="presParOf" srcId="{D3C37F9D-3343-425F-91BD-56267192CDA2}" destId="{145117B9-5B65-446F-9D61-625E95FE19D2}" srcOrd="2" destOrd="0" presId="urn:microsoft.com/office/officeart/2005/8/layout/arrow3"/>
    <dgm:cxn modelId="{95D92BFA-DDAF-4497-8151-620D61E18877}" type="presParOf" srcId="{D3C37F9D-3343-425F-91BD-56267192CDA2}" destId="{CECF67B9-A654-4937-84B1-BE3EA8AD4E21}" srcOrd="3" destOrd="0" presId="urn:microsoft.com/office/officeart/2005/8/layout/arrow3"/>
    <dgm:cxn modelId="{4449E7B4-9234-4B29-848E-F5C3E077011D}" type="presParOf" srcId="{D3C37F9D-3343-425F-91BD-56267192CDA2}" destId="{C859CFC2-62FA-41E9-B9DD-B1822E1EF902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CE3E76-F0E5-48CB-80FC-4C17E6276C9C}">
      <dsp:nvSpPr>
        <dsp:cNvPr id="0" name=""/>
        <dsp:cNvSpPr/>
      </dsp:nvSpPr>
      <dsp:spPr>
        <a:xfrm rot="21300000">
          <a:off x="646988" y="742245"/>
          <a:ext cx="4262227" cy="372896"/>
        </a:xfrm>
        <a:prstGeom prst="mathMinus">
          <a:avLst/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484D79-B7FB-487D-9DF1-02441BE8C979}">
      <dsp:nvSpPr>
        <dsp:cNvPr id="0" name=""/>
        <dsp:cNvSpPr/>
      </dsp:nvSpPr>
      <dsp:spPr>
        <a:xfrm>
          <a:off x="666744" y="92869"/>
          <a:ext cx="1666861" cy="742955"/>
        </a:xfrm>
        <a:prstGeom prst="downArrow">
          <a:avLst/>
        </a:prstGeom>
        <a:solidFill>
          <a:srgbClr val="9BBB59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8F8E95-A1E4-4263-B220-6FF042CAC301}">
      <dsp:nvSpPr>
        <dsp:cNvPr id="0" name=""/>
        <dsp:cNvSpPr/>
      </dsp:nvSpPr>
      <dsp:spPr>
        <a:xfrm>
          <a:off x="2944788" y="0"/>
          <a:ext cx="1777985" cy="780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EXCESSO DE PESO</a:t>
          </a:r>
          <a:endParaRPr lang="pt-BR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944788" y="0"/>
        <a:ext cx="1777985" cy="780102"/>
      </dsp:txXfrm>
    </dsp:sp>
    <dsp:sp modelId="{D41566C9-CE92-48C9-BFC5-3B5E167124B8}">
      <dsp:nvSpPr>
        <dsp:cNvPr id="0" name=""/>
        <dsp:cNvSpPr/>
      </dsp:nvSpPr>
      <dsp:spPr>
        <a:xfrm>
          <a:off x="3222598" y="1021563"/>
          <a:ext cx="1666861" cy="742955"/>
        </a:xfrm>
        <a:prstGeom prst="upArrow">
          <a:avLst/>
        </a:prstGeom>
        <a:solidFill>
          <a:srgbClr val="C0504D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567524-7F4E-4FA9-AAD8-EEA24E1C453F}">
      <dsp:nvSpPr>
        <dsp:cNvPr id="0" name=""/>
        <dsp:cNvSpPr/>
      </dsp:nvSpPr>
      <dsp:spPr>
        <a:xfrm>
          <a:off x="833430" y="1077285"/>
          <a:ext cx="1777985" cy="780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DESNUTRIÇÃO</a:t>
          </a:r>
        </a:p>
      </dsp:txBody>
      <dsp:txXfrm>
        <a:off x="833430" y="1077285"/>
        <a:ext cx="1777985" cy="7801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361195-44E9-4939-B498-4DD8C9381EC1}">
      <dsp:nvSpPr>
        <dsp:cNvPr id="0" name=""/>
        <dsp:cNvSpPr/>
      </dsp:nvSpPr>
      <dsp:spPr>
        <a:xfrm rot="21300000">
          <a:off x="160169" y="805719"/>
          <a:ext cx="4626715" cy="404785"/>
        </a:xfrm>
        <a:prstGeom prst="mathMinus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95E86A-6EBE-46F9-BAAF-C22B9DE48619}">
      <dsp:nvSpPr>
        <dsp:cNvPr id="0" name=""/>
        <dsp:cNvSpPr/>
      </dsp:nvSpPr>
      <dsp:spPr>
        <a:xfrm>
          <a:off x="593646" y="100811"/>
          <a:ext cx="1484116" cy="806489"/>
        </a:xfrm>
        <a:prstGeom prst="down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5117B9-5B65-446F-9D61-625E95FE19D2}">
      <dsp:nvSpPr>
        <dsp:cNvPr id="0" name=""/>
        <dsp:cNvSpPr/>
      </dsp:nvSpPr>
      <dsp:spPr>
        <a:xfrm>
          <a:off x="2621938" y="0"/>
          <a:ext cx="1583057" cy="846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Maior consumo de alimentos ultra processados</a:t>
          </a:r>
          <a:endParaRPr lang="pt-BR" sz="1400" b="1" kern="1200" dirty="0"/>
        </a:p>
      </dsp:txBody>
      <dsp:txXfrm>
        <a:off x="2621938" y="0"/>
        <a:ext cx="1583057" cy="846814"/>
      </dsp:txXfrm>
    </dsp:sp>
    <dsp:sp modelId="{CECF67B9-A654-4937-84B1-BE3EA8AD4E21}">
      <dsp:nvSpPr>
        <dsp:cNvPr id="0" name=""/>
        <dsp:cNvSpPr/>
      </dsp:nvSpPr>
      <dsp:spPr>
        <a:xfrm>
          <a:off x="2869291" y="1108923"/>
          <a:ext cx="1484116" cy="806489"/>
        </a:xfrm>
        <a:prstGeom prst="upArrow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59CFC2-62FA-41E9-B9DD-B1822E1EF902}">
      <dsp:nvSpPr>
        <dsp:cNvPr id="0" name=""/>
        <dsp:cNvSpPr/>
      </dsp:nvSpPr>
      <dsp:spPr>
        <a:xfrm>
          <a:off x="770774" y="1169409"/>
          <a:ext cx="1583057" cy="846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Redução do consumo de alimentos básicos</a:t>
          </a:r>
          <a:endParaRPr lang="pt-BR" sz="1400" b="1" kern="1200" dirty="0"/>
        </a:p>
      </dsp:txBody>
      <dsp:txXfrm>
        <a:off x="770774" y="1169409"/>
        <a:ext cx="1583057" cy="8468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A57D5-A234-4903-94CA-A3E3078407AB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095133-D007-4AEC-B4CC-20CC5564FF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9404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95133-D007-4AEC-B4CC-20CC5564FF74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8809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95133-D007-4AEC-B4CC-20CC5564FF74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9084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95133-D007-4AEC-B4CC-20CC5564FF74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47605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95133-D007-4AEC-B4CC-20CC5564FF74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97623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95133-D007-4AEC-B4CC-20CC5564FF74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00108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95133-D007-4AEC-B4CC-20CC5564FF74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32414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95133-D007-4AEC-B4CC-20CC5564FF74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37616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 smtClean="0"/>
          </a:p>
        </p:txBody>
      </p:sp>
      <p:sp>
        <p:nvSpPr>
          <p:cNvPr id="54276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6AB8ACF-BBA1-4C83-A6EB-E98DAAD4CE67}" type="slidenum">
              <a:rPr lang="pt-BR" altLang="pt-BR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26</a:t>
            </a:fld>
            <a:endParaRPr lang="pt-BR" altLang="pt-B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892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95133-D007-4AEC-B4CC-20CC5564FF74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3471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95133-D007-4AEC-B4CC-20CC5564FF74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687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95133-D007-4AEC-B4CC-20CC5564FF74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5709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95133-D007-4AEC-B4CC-20CC5564FF74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3445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95133-D007-4AEC-B4CC-20CC5564FF74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6565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95133-D007-4AEC-B4CC-20CC5564FF74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6754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95133-D007-4AEC-B4CC-20CC5564FF74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815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95133-D007-4AEC-B4CC-20CC5564FF74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6016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38CD-3521-4CC6-88CA-93817DBB19E9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82D7-7FDF-488C-9A0D-1A549FCFBE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0745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38CD-3521-4CC6-88CA-93817DBB19E9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82D7-7FDF-488C-9A0D-1A549FCFBE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7159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38CD-3521-4CC6-88CA-93817DBB19E9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82D7-7FDF-488C-9A0D-1A549FCFBE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3637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38CD-3521-4CC6-88CA-93817DBB19E9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82D7-7FDF-488C-9A0D-1A549FCFBE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8153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38CD-3521-4CC6-88CA-93817DBB19E9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82D7-7FDF-488C-9A0D-1A549FCFBE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1152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38CD-3521-4CC6-88CA-93817DBB19E9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82D7-7FDF-488C-9A0D-1A549FCFBE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8105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38CD-3521-4CC6-88CA-93817DBB19E9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82D7-7FDF-488C-9A0D-1A549FCFBE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2776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38CD-3521-4CC6-88CA-93817DBB19E9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82D7-7FDF-488C-9A0D-1A549FCFBE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120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38CD-3521-4CC6-88CA-93817DBB19E9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82D7-7FDF-488C-9A0D-1A549FCFBE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3544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38CD-3521-4CC6-88CA-93817DBB19E9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82D7-7FDF-488C-9A0D-1A549FCFBE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7389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38CD-3521-4CC6-88CA-93817DBB19E9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82D7-7FDF-488C-9A0D-1A549FCFBE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706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138CD-3521-4CC6-88CA-93817DBB19E9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982D7-7FDF-488C-9A0D-1A549FCFBE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1905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atanenutri@gmail.com" TargetMode="External"/><Relationship Id="rId4" Type="http://schemas.openxmlformats.org/officeDocument/2006/relationships/hyperlink" Target="mailto:alinutricao@sa&#250;de.ms.gov.br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diagramColors" Target="../diagrams/colors1.xml"/><Relationship Id="rId18" Type="http://schemas.openxmlformats.org/officeDocument/2006/relationships/diagramColors" Target="../diagrams/colors2.xml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diagramQuickStyle" Target="../diagrams/quickStyle1.xml"/><Relationship Id="rId17" Type="http://schemas.openxmlformats.org/officeDocument/2006/relationships/diagramQuickStyle" Target="../diagrams/quickStyle2.xml"/><Relationship Id="rId2" Type="http://schemas.openxmlformats.org/officeDocument/2006/relationships/notesSlide" Target="../notesSlides/notesSlide4.xml"/><Relationship Id="rId16" Type="http://schemas.openxmlformats.org/officeDocument/2006/relationships/diagramLayout" Target="../diagrams/layou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diagramLayout" Target="../diagrams/layout1.xml"/><Relationship Id="rId5" Type="http://schemas.openxmlformats.org/officeDocument/2006/relationships/image" Target="../media/image15.jpeg"/><Relationship Id="rId15" Type="http://schemas.openxmlformats.org/officeDocument/2006/relationships/diagramData" Target="../diagrams/data2.xml"/><Relationship Id="rId10" Type="http://schemas.openxmlformats.org/officeDocument/2006/relationships/diagramData" Target="../diagrams/data1.xml"/><Relationship Id="rId19" Type="http://schemas.microsoft.com/office/2007/relationships/diagramDrawing" Target="../diagrams/drawing2.xml"/><Relationship Id="rId4" Type="http://schemas.openxmlformats.org/officeDocument/2006/relationships/image" Target="../media/image14.jpeg"/><Relationship Id="rId9" Type="http://schemas.openxmlformats.org/officeDocument/2006/relationships/image" Target="../media/image19.png"/><Relationship Id="rId14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9839" t="22474" r="20016" b="32547"/>
          <a:stretch/>
        </p:blipFill>
        <p:spPr>
          <a:xfrm>
            <a:off x="0" y="19824"/>
            <a:ext cx="9144000" cy="6838176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1475656" y="1268760"/>
            <a:ext cx="6408712" cy="410445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altLang="pt-BR" dirty="0"/>
              <a:t>Coordenaria Estadual de Atenção Básica </a:t>
            </a:r>
          </a:p>
          <a:p>
            <a:pPr algn="ctr">
              <a:defRPr/>
            </a:pPr>
            <a:r>
              <a:rPr lang="pt-BR" altLang="pt-BR" dirty="0"/>
              <a:t>Secretaria de Estado de Saúde de Mato </a:t>
            </a:r>
            <a:r>
              <a:rPr lang="pt-BR" altLang="pt-BR" dirty="0" smtClean="0"/>
              <a:t>Grosso</a:t>
            </a:r>
            <a:endParaRPr lang="pt-BR" altLang="pt-BR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547068" y="639019"/>
            <a:ext cx="6337300" cy="1943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b="1" dirty="0" smtClean="0"/>
              <a:t>GEAN</a:t>
            </a:r>
          </a:p>
          <a:p>
            <a:r>
              <a:rPr lang="pt-BR" altLang="pt-BR" sz="1800" b="1" dirty="0" smtClean="0"/>
              <a:t>Gerência Estadual de Alimentação e Nutrição</a:t>
            </a:r>
            <a:endParaRPr lang="pt-BR" altLang="pt-BR" sz="1600" b="1" dirty="0" smtClean="0"/>
          </a:p>
        </p:txBody>
      </p:sp>
      <p:sp>
        <p:nvSpPr>
          <p:cNvPr id="7" name="CaixaDeTexto 6"/>
          <p:cNvSpPr txBox="1"/>
          <p:nvPr/>
        </p:nvSpPr>
        <p:spPr>
          <a:xfrm>
            <a:off x="2591482" y="4761612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altLang="pt-BR" sz="1400" b="1" dirty="0"/>
              <a:t>Coordenaria </a:t>
            </a:r>
            <a:r>
              <a:rPr lang="pt-BR" altLang="pt-BR" sz="1400" b="1" dirty="0" smtClean="0"/>
              <a:t>de Ações em Saúde</a:t>
            </a:r>
            <a:r>
              <a:rPr lang="pt-BR" altLang="pt-BR" sz="1400" b="1" dirty="0"/>
              <a:t> </a:t>
            </a:r>
          </a:p>
          <a:p>
            <a:pPr algn="ctr">
              <a:defRPr/>
            </a:pPr>
            <a:r>
              <a:rPr lang="pt-BR" altLang="pt-BR" sz="1400" b="1" dirty="0"/>
              <a:t>Secretaria de Estado de Saúde </a:t>
            </a:r>
            <a:endParaRPr lang="pt-BR" altLang="pt-BR" sz="1400" b="1" dirty="0" smtClean="0"/>
          </a:p>
          <a:p>
            <a:pPr algn="ctr">
              <a:defRPr/>
            </a:pPr>
            <a:r>
              <a:rPr lang="pt-BR" altLang="pt-BR" sz="1400" b="1" dirty="0" smtClean="0"/>
              <a:t>Mato </a:t>
            </a:r>
            <a:r>
              <a:rPr lang="pt-BR" altLang="pt-BR" sz="1400" b="1" dirty="0"/>
              <a:t>Grosso do Sul</a:t>
            </a:r>
          </a:p>
          <a:p>
            <a:pPr algn="ctr">
              <a:defRPr/>
            </a:pPr>
            <a:r>
              <a:rPr lang="pt-BR" altLang="pt-BR" sz="1400" b="1" dirty="0" smtClean="0"/>
              <a:t>Outubro-2019</a:t>
            </a:r>
            <a:endParaRPr lang="pt-BR" sz="14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1475656" y="2542113"/>
            <a:ext cx="6738516" cy="107721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</a:rPr>
              <a:t>O Direito Humano a Alimentação Adequada na Prevenção do Câncer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419872" y="389274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Me. Anderson Holsbach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74818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ítulo 1"/>
          <p:cNvSpPr>
            <a:spLocks noGrp="1"/>
          </p:cNvSpPr>
          <p:nvPr>
            <p:ph type="ctrTitle"/>
          </p:nvPr>
        </p:nvSpPr>
        <p:spPr>
          <a:xfrm>
            <a:off x="3351213" y="1773238"/>
            <a:ext cx="5248275" cy="1470025"/>
          </a:xfrm>
        </p:spPr>
        <p:txBody>
          <a:bodyPr/>
          <a:lstStyle/>
          <a:p>
            <a:pPr eaLnBrk="1" hangingPunct="1"/>
            <a:r>
              <a:rPr lang="pt-BR" altLang="pt-BR" sz="3600" b="1" smtClean="0">
                <a:solidFill>
                  <a:schemeClr val="tx2"/>
                </a:solidFill>
              </a:rPr>
              <a:t>GUIA ALIMENTAR PARA A POPULAÇÃO BRASILEIRA</a:t>
            </a:r>
          </a:p>
        </p:txBody>
      </p:sp>
      <p:pic>
        <p:nvPicPr>
          <p:cNvPr id="41987" name="Picture 2" descr="Guia alimentar para a população brasilei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99624">
            <a:off x="511175" y="1236663"/>
            <a:ext cx="2930525" cy="382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220072" y="3147219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(2014)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212294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Resultado de imagem para alimentos ultraprocessado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611" y="199392"/>
            <a:ext cx="6262741" cy="637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48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 descr="Imagem relacionada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"/>
          <a:stretch/>
        </p:blipFill>
        <p:spPr bwMode="auto">
          <a:xfrm>
            <a:off x="0" y="0"/>
            <a:ext cx="9108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283968" y="1628800"/>
            <a:ext cx="3672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10 PASSOS PARA UMA ALIMENTAÇÃO SAUDÁVEL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48016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pt-BR" sz="6000" dirty="0" smtClean="0"/>
              <a:t>PASSO 1</a:t>
            </a:r>
            <a:endParaRPr lang="pt-BR" sz="6000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3881" t="36166" r="30137" b="25658"/>
          <a:stretch/>
        </p:blipFill>
        <p:spPr>
          <a:xfrm>
            <a:off x="3851920" y="1656395"/>
            <a:ext cx="5142887" cy="4248472"/>
          </a:xfrm>
          <a:prstGeom prst="rect">
            <a:avLst/>
          </a:prstGeom>
        </p:spPr>
      </p:pic>
      <p:sp>
        <p:nvSpPr>
          <p:cNvPr id="6" name="Espaço Reservado para Texto 5"/>
          <p:cNvSpPr>
            <a:spLocks noGrp="1"/>
          </p:cNvSpPr>
          <p:nvPr>
            <p:ph type="body" sz="half" idx="2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pPr algn="ctr"/>
            <a:r>
              <a:rPr lang="pt-BR" sz="2800" dirty="0" smtClean="0"/>
              <a:t>Fazer </a:t>
            </a:r>
            <a:r>
              <a:rPr lang="pt-BR" sz="2800" dirty="0"/>
              <a:t>de alimentos </a:t>
            </a:r>
            <a:r>
              <a:rPr lang="pt-BR" sz="2800" i="1" dirty="0"/>
              <a:t>in natura </a:t>
            </a:r>
            <a:r>
              <a:rPr lang="pt-BR" sz="2800" dirty="0"/>
              <a:t>ou minimamente processados a base da alimentação</a:t>
            </a:r>
          </a:p>
        </p:txBody>
      </p:sp>
    </p:spTree>
    <p:extLst>
      <p:ext uri="{BB962C8B-B14F-4D97-AF65-F5344CB8AC3E}">
        <p14:creationId xmlns:p14="http://schemas.microsoft.com/office/powerpoint/2010/main" val="287061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pt-BR" sz="6000" dirty="0" smtClean="0"/>
              <a:t>PASSO 2</a:t>
            </a:r>
            <a:endParaRPr lang="pt-BR" sz="6000" dirty="0"/>
          </a:p>
        </p:txBody>
      </p:sp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416" t="25409" r="60775" b="24479"/>
          <a:stretch/>
        </p:blipFill>
        <p:spPr>
          <a:xfrm>
            <a:off x="3851920" y="1700808"/>
            <a:ext cx="4909483" cy="4091236"/>
          </a:xfrm>
          <a:prstGeom prst="rect">
            <a:avLst/>
          </a:prstGeom>
        </p:spPr>
      </p:pic>
      <p:sp>
        <p:nvSpPr>
          <p:cNvPr id="6" name="Espaço Reservado para Texto 5"/>
          <p:cNvSpPr>
            <a:spLocks noGrp="1"/>
          </p:cNvSpPr>
          <p:nvPr>
            <p:ph type="body" sz="half" idx="2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dirty="0"/>
          </a:p>
          <a:p>
            <a:pPr algn="ctr"/>
            <a:r>
              <a:rPr lang="pt-BR" sz="2800" dirty="0" smtClean="0"/>
              <a:t>Utilizar </a:t>
            </a:r>
            <a:r>
              <a:rPr lang="pt-BR" sz="2800" dirty="0"/>
              <a:t>óleos, gorduras, sal e açúcar em pequenas quantidades ao temperar e cozinhar alimentos e criar preparações culinárias</a:t>
            </a:r>
          </a:p>
        </p:txBody>
      </p:sp>
    </p:spTree>
    <p:extLst>
      <p:ext uri="{BB962C8B-B14F-4D97-AF65-F5344CB8AC3E}">
        <p14:creationId xmlns:p14="http://schemas.microsoft.com/office/powerpoint/2010/main" val="270189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pt-BR" sz="6000" dirty="0" smtClean="0"/>
              <a:t>PASSO 3</a:t>
            </a:r>
            <a:endParaRPr lang="pt-BR" sz="6000" dirty="0"/>
          </a:p>
        </p:txBody>
      </p:sp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2042" t="17893" r="26967" b="37007"/>
          <a:stretch/>
        </p:blipFill>
        <p:spPr>
          <a:xfrm>
            <a:off x="3923928" y="1435100"/>
            <a:ext cx="5488610" cy="4490681"/>
          </a:xfrm>
          <a:prstGeom prst="rect">
            <a:avLst/>
          </a:prstGeom>
        </p:spPr>
      </p:pic>
      <p:sp>
        <p:nvSpPr>
          <p:cNvPr id="6" name="Espaço Reservado para Texto 5"/>
          <p:cNvSpPr>
            <a:spLocks noGrp="1"/>
          </p:cNvSpPr>
          <p:nvPr>
            <p:ph type="body" sz="half" idx="2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  <a:p>
            <a:pPr algn="ctr"/>
            <a:r>
              <a:rPr lang="pt-BR" sz="2800" dirty="0"/>
              <a:t>Limitar o consumo de alimentos processados</a:t>
            </a:r>
          </a:p>
        </p:txBody>
      </p:sp>
    </p:spTree>
    <p:extLst>
      <p:ext uri="{BB962C8B-B14F-4D97-AF65-F5344CB8AC3E}">
        <p14:creationId xmlns:p14="http://schemas.microsoft.com/office/powerpoint/2010/main" val="178543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pt-BR" sz="6000" dirty="0" smtClean="0"/>
              <a:t>PASSO 4</a:t>
            </a:r>
            <a:endParaRPr lang="pt-BR" sz="6000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half" idx="2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  <a:p>
            <a:pPr algn="ctr"/>
            <a:r>
              <a:rPr lang="pt-BR" sz="2800" dirty="0"/>
              <a:t>Evitar o consumo de alimentos </a:t>
            </a:r>
            <a:r>
              <a:rPr lang="pt-BR" sz="2800" dirty="0" err="1"/>
              <a:t>ultraprocessados</a:t>
            </a:r>
            <a:r>
              <a:rPr lang="pt-BR" sz="2800" dirty="0"/>
              <a:t> </a:t>
            </a:r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8233" t="27916" r="62185" b="40348"/>
          <a:stretch/>
        </p:blipFill>
        <p:spPr>
          <a:xfrm>
            <a:off x="3779912" y="1900830"/>
            <a:ext cx="5040560" cy="304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7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pt-BR" sz="6000" dirty="0" smtClean="0"/>
              <a:t>PASSO 5</a:t>
            </a:r>
            <a:endParaRPr lang="pt-BR" sz="6000" dirty="0"/>
          </a:p>
        </p:txBody>
      </p:sp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9224" t="40443" r="31193" b="19468"/>
          <a:stretch/>
        </p:blipFill>
        <p:spPr>
          <a:xfrm>
            <a:off x="3779912" y="1844824"/>
            <a:ext cx="4896544" cy="3730700"/>
          </a:xfrm>
          <a:prstGeom prst="rect">
            <a:avLst/>
          </a:prstGeom>
        </p:spPr>
      </p:pic>
      <p:sp>
        <p:nvSpPr>
          <p:cNvPr id="6" name="Espaço Reservado para Texto 5"/>
          <p:cNvSpPr>
            <a:spLocks noGrp="1"/>
          </p:cNvSpPr>
          <p:nvPr>
            <p:ph type="body" sz="half" idx="2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pPr algn="ctr"/>
            <a:r>
              <a:rPr lang="pt-BR" sz="2800" dirty="0" smtClean="0"/>
              <a:t>Comer </a:t>
            </a:r>
            <a:r>
              <a:rPr lang="pt-BR" sz="2800" dirty="0"/>
              <a:t>com regularidade e atenção, em ambientes apropriados e, sempre que possível, com companhia </a:t>
            </a:r>
          </a:p>
        </p:txBody>
      </p:sp>
    </p:spTree>
    <p:extLst>
      <p:ext uri="{BB962C8B-B14F-4D97-AF65-F5344CB8AC3E}">
        <p14:creationId xmlns:p14="http://schemas.microsoft.com/office/powerpoint/2010/main" val="133184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pt-BR" sz="6000" dirty="0" smtClean="0"/>
              <a:t>PASSO 6</a:t>
            </a:r>
            <a:endParaRPr lang="pt-BR" sz="6000" dirty="0"/>
          </a:p>
        </p:txBody>
      </p:sp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9225" t="22904" r="26967" b="34502"/>
          <a:stretch/>
        </p:blipFill>
        <p:spPr>
          <a:xfrm>
            <a:off x="3465513" y="1052736"/>
            <a:ext cx="6232675" cy="4414812"/>
          </a:xfrm>
          <a:prstGeom prst="rect">
            <a:avLst/>
          </a:prstGeom>
        </p:spPr>
      </p:pic>
      <p:sp>
        <p:nvSpPr>
          <p:cNvPr id="6" name="Espaço Reservado para Texto 5"/>
          <p:cNvSpPr>
            <a:spLocks noGrp="1"/>
          </p:cNvSpPr>
          <p:nvPr>
            <p:ph type="body" sz="half" idx="2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pPr algn="ctr"/>
            <a:r>
              <a:rPr lang="pt-BR" sz="2800" dirty="0"/>
              <a:t>Fazer compras em locais que ofertem variedades de alimentos in natura ou minimamente processados</a:t>
            </a:r>
          </a:p>
        </p:txBody>
      </p:sp>
    </p:spTree>
    <p:extLst>
      <p:ext uri="{BB962C8B-B14F-4D97-AF65-F5344CB8AC3E}">
        <p14:creationId xmlns:p14="http://schemas.microsoft.com/office/powerpoint/2010/main" val="71014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pt-BR" sz="6000" dirty="0" smtClean="0"/>
              <a:t>PASSO 7</a:t>
            </a:r>
            <a:endParaRPr lang="pt-BR" sz="6000" dirty="0"/>
          </a:p>
        </p:txBody>
      </p:sp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825" t="27916" r="66410" b="31996"/>
          <a:stretch/>
        </p:blipFill>
        <p:spPr>
          <a:xfrm>
            <a:off x="3482160" y="980728"/>
            <a:ext cx="5220072" cy="4395850"/>
          </a:xfrm>
          <a:prstGeom prst="rect">
            <a:avLst/>
          </a:prstGeom>
        </p:spPr>
      </p:pic>
      <p:sp>
        <p:nvSpPr>
          <p:cNvPr id="6" name="Espaço Reservado para Texto 5"/>
          <p:cNvSpPr>
            <a:spLocks noGrp="1"/>
          </p:cNvSpPr>
          <p:nvPr>
            <p:ph type="body" sz="half" idx="2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pPr algn="ctr"/>
            <a:r>
              <a:rPr lang="pt-BR" sz="2800" dirty="0"/>
              <a:t>Desenvolver, exercitar e partilhar habilidades culinárias</a:t>
            </a:r>
          </a:p>
        </p:txBody>
      </p:sp>
    </p:spTree>
    <p:extLst>
      <p:ext uri="{BB962C8B-B14F-4D97-AF65-F5344CB8AC3E}">
        <p14:creationId xmlns:p14="http://schemas.microsoft.com/office/powerpoint/2010/main" val="54141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7207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pt-BR" altLang="pt-BR" sz="4400" smtClean="0"/>
              <a:t>DHAA NA PRÁTICA</a:t>
            </a:r>
          </a:p>
        </p:txBody>
      </p:sp>
      <p:pic>
        <p:nvPicPr>
          <p:cNvPr id="11267" name="Content Placeholder 3" descr="direito_a_alimentacao_banner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0" r="-684"/>
          <a:stretch>
            <a:fillRect/>
          </a:stretch>
        </p:blipFill>
        <p:spPr>
          <a:xfrm>
            <a:off x="0" y="836613"/>
            <a:ext cx="4859338" cy="5434012"/>
          </a:xfrm>
        </p:spPr>
      </p:pic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5003800" y="1052513"/>
            <a:ext cx="4032250" cy="506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900" b="1"/>
              <a:t>Quando cada homem, mulher e criança, sozinho ou em companhia de outros, tem acesso físico e econômico, ininterruptamente, à alimentação adequada ou aos meios para sua obtenção, concretiza-se o direito humano à alimentação adequada.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9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900" b="1"/>
              <a:t>Adequação, além do pacote mínimo de calorias, proteínas e outros nutrientes específicos, diz respeito também à não-contaminação, à qualidade, à diversidade, à sustentabilidade das práticas produtivas e ao respeito às culturas alimentares tradicionais.</a:t>
            </a:r>
          </a:p>
        </p:txBody>
      </p:sp>
    </p:spTree>
    <p:extLst>
      <p:ext uri="{BB962C8B-B14F-4D97-AF65-F5344CB8AC3E}">
        <p14:creationId xmlns:p14="http://schemas.microsoft.com/office/powerpoint/2010/main" val="416829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pt-BR" sz="6000" dirty="0" smtClean="0"/>
              <a:t>PASSO 8</a:t>
            </a:r>
            <a:endParaRPr lang="pt-BR" sz="60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half" idx="2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pPr algn="ctr"/>
            <a:r>
              <a:rPr lang="pt-BR" sz="2800" dirty="0"/>
              <a:t>Planejar o uso do tempo para dar à alimentação o espaço que ela merece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43912" t="18501" r="30630" b="43109"/>
          <a:stretch/>
        </p:blipFill>
        <p:spPr>
          <a:xfrm>
            <a:off x="3575050" y="1268760"/>
            <a:ext cx="4926086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6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pt-BR" sz="6000" dirty="0" smtClean="0"/>
              <a:t>PASSO 9</a:t>
            </a:r>
            <a:endParaRPr lang="pt-BR" sz="6000" dirty="0"/>
          </a:p>
        </p:txBody>
      </p:sp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8233" t="25410" r="67819" b="37007"/>
          <a:stretch/>
        </p:blipFill>
        <p:spPr>
          <a:xfrm>
            <a:off x="3465513" y="980728"/>
            <a:ext cx="5376668" cy="4744119"/>
          </a:xfrm>
          <a:prstGeom prst="rect">
            <a:avLst/>
          </a:prstGeom>
        </p:spPr>
      </p:pic>
      <p:sp>
        <p:nvSpPr>
          <p:cNvPr id="6" name="Espaço Reservado para Texto 5"/>
          <p:cNvSpPr>
            <a:spLocks noGrp="1"/>
          </p:cNvSpPr>
          <p:nvPr>
            <p:ph type="body" sz="half" idx="2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pPr algn="ctr"/>
            <a:r>
              <a:rPr lang="pt-BR" sz="2800" dirty="0"/>
              <a:t>Dar preferência, quando fora de casa, a locais que servem refeições feitas na hora</a:t>
            </a:r>
          </a:p>
        </p:txBody>
      </p:sp>
    </p:spTree>
    <p:extLst>
      <p:ext uri="{BB962C8B-B14F-4D97-AF65-F5344CB8AC3E}">
        <p14:creationId xmlns:p14="http://schemas.microsoft.com/office/powerpoint/2010/main" val="175151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pt-BR" sz="5400" dirty="0" smtClean="0"/>
              <a:t>PASSO 10</a:t>
            </a:r>
            <a:endParaRPr lang="pt-BR" sz="5400" dirty="0"/>
          </a:p>
        </p:txBody>
      </p:sp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4859" t="45454" r="31193" b="14458"/>
          <a:stretch/>
        </p:blipFill>
        <p:spPr>
          <a:xfrm>
            <a:off x="3851920" y="980728"/>
            <a:ext cx="4820036" cy="4536504"/>
          </a:xfrm>
          <a:prstGeom prst="rect">
            <a:avLst/>
          </a:prstGeom>
        </p:spPr>
      </p:pic>
      <p:sp>
        <p:nvSpPr>
          <p:cNvPr id="6" name="Espaço Reservado para Texto 5"/>
          <p:cNvSpPr>
            <a:spLocks noGrp="1"/>
          </p:cNvSpPr>
          <p:nvPr>
            <p:ph type="body" sz="half" idx="2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pPr algn="ctr"/>
            <a:r>
              <a:rPr lang="pt-BR" sz="2800" dirty="0"/>
              <a:t>Ser crítico quanto a informações, orientações e mensagens sobre alimentação veiculadas em propagandas comerciais </a:t>
            </a:r>
          </a:p>
        </p:txBody>
      </p:sp>
    </p:spTree>
    <p:extLst>
      <p:ext uri="{BB962C8B-B14F-4D97-AF65-F5344CB8AC3E}">
        <p14:creationId xmlns:p14="http://schemas.microsoft.com/office/powerpoint/2010/main" val="90802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4756" cy="1162050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pt-BR" sz="5400" dirty="0" smtClean="0"/>
              <a:t>Recomendações adicionais</a:t>
            </a:r>
            <a:endParaRPr lang="pt-BR" sz="5400" dirty="0"/>
          </a:p>
        </p:txBody>
      </p:sp>
      <p:pic>
        <p:nvPicPr>
          <p:cNvPr id="8" name="Picture 2" descr="Imagem relacionad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2" y="1457286"/>
            <a:ext cx="318961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sultado de imagem para carne vermelh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979" y="3501008"/>
            <a:ext cx="2794523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Resultado de imagem para suplementos alimentar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143" y="4653136"/>
            <a:ext cx="2984096" cy="197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esultado de imagem para cuidad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800" y="1435100"/>
            <a:ext cx="2696641" cy="202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57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l="20444" t="20217" r="24796" b="8891"/>
          <a:stretch/>
        </p:blipFill>
        <p:spPr>
          <a:xfrm>
            <a:off x="683568" y="319286"/>
            <a:ext cx="8158837" cy="599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70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m para desrotula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062986"/>
            <a:ext cx="3168352" cy="461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m para armazÃ©m da saÃº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622943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40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4" t="19609" r="29124" b="14558"/>
          <a:stretch>
            <a:fillRect/>
          </a:stretch>
        </p:blipFill>
        <p:spPr bwMode="auto">
          <a:xfrm>
            <a:off x="1403648" y="764704"/>
            <a:ext cx="6943480" cy="509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598788" y="0"/>
            <a:ext cx="65532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5400" b="1" dirty="0" smtClean="0">
                <a:solidFill>
                  <a:schemeClr val="tx2"/>
                </a:solidFill>
                <a:ea typeface="+mj-ea"/>
                <a:cs typeface="Calibri" panose="020F0502020204030204" pitchFamily="34" charset="0"/>
              </a:rPr>
              <a:t>OBRIGADO</a:t>
            </a:r>
            <a:endParaRPr lang="pt-BR" sz="5400" b="1" dirty="0">
              <a:solidFill>
                <a:schemeClr val="tx2"/>
              </a:solidFill>
              <a:ea typeface="+mj-ea"/>
              <a:cs typeface="Calibri" panose="020F0502020204030204" pitchFamily="34" charset="0"/>
            </a:endParaRPr>
          </a:p>
        </p:txBody>
      </p:sp>
      <p:sp>
        <p:nvSpPr>
          <p:cNvPr id="53253" name="CaixaDeTexto 2"/>
          <p:cNvSpPr txBox="1">
            <a:spLocks noChangeArrowheads="1"/>
          </p:cNvSpPr>
          <p:nvPr/>
        </p:nvSpPr>
        <p:spPr bwMode="auto">
          <a:xfrm>
            <a:off x="1042988" y="5934075"/>
            <a:ext cx="727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800" dirty="0">
                <a:latin typeface="Arial" pitchFamily="34" charset="0"/>
              </a:rPr>
              <a:t>CONTATOS: 67 33181617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800" dirty="0">
                <a:latin typeface="Arial" pitchFamily="34" charset="0"/>
                <a:hlinkClick r:id="rId4"/>
              </a:rPr>
              <a:t>alinutricao@saúde.ms.gov.br</a:t>
            </a:r>
            <a:r>
              <a:rPr lang="pt-BR" altLang="pt-BR" sz="1800" dirty="0">
                <a:latin typeface="Arial" pitchFamily="34" charset="0"/>
              </a:rPr>
              <a:t> ou </a:t>
            </a:r>
            <a:r>
              <a:rPr lang="pt-BR" altLang="pt-BR" sz="1800" dirty="0">
                <a:latin typeface="Arial" pitchFamily="34" charset="0"/>
                <a:hlinkClick r:id="rId5"/>
              </a:rPr>
              <a:t>atanenutri@gmail.com</a:t>
            </a:r>
            <a:endParaRPr lang="pt-BR" altLang="pt-BR" sz="1800" dirty="0"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587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alimentos ultraprocessad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7524750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alimentos ultraprocessad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7"/>
            <a:ext cx="4414472" cy="294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m para alimentos ultraprocessado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7" r="-513"/>
          <a:stretch/>
        </p:blipFill>
        <p:spPr bwMode="auto">
          <a:xfrm>
            <a:off x="4233833" y="4018441"/>
            <a:ext cx="4619653" cy="251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m para alimentos ultraprocessad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313" y="836712"/>
            <a:ext cx="4754355" cy="236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m para alimentos ultraprocessado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47" y="3789040"/>
            <a:ext cx="4497767" cy="252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sultado de imagem para carne ultraprocessad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86597"/>
            <a:ext cx="60960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m relacionad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6" y="39758"/>
            <a:ext cx="6552728" cy="632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30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  <p:pic>
        <p:nvPicPr>
          <p:cNvPr id="16387" name="Picture 2" descr="https://attachment.outlook.live.net/owa/andersonholsbach@hotmail.com/service.svc/s/GetAttachmentThumbnail?id=AQMkADAwATY3ZmYAZS05NTg4AC1kMmU4LTAwAi0wMAoARgAAAyuv6kgxJCBJrB8h6RNxo9QHAJuB7RklzSVGjyLgcc4U4T4AAAIBDAAAAJuB7RklzSVGjyLgcc4U4T4AAijszpoAAAABEgAQAEcU64EU6GlHkj5sNPzU24c%3D&amp;thumbnailType=2&amp;owa=outlook.live.com&amp;scriptVer=20180924.05.02&amp;isc=1&amp;X-OWA-CANARY=v3qYBSLC1kagcyIYrZuzJ9C9eSGTKdYYzey9HVNAkGRsqtuqY7ww16aJ59j_rO1SjwuZAvoopjg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I1OTgyLTI1MDg3NzIwNzJcIixcInB1aWRcIjpcIjE4Mjk1ODEyNjc0NTY3NDRcIixcIm9pZFwiOlwiMDAwNjdmZmUtOTU4OC1kMmU4LTAwMDAtMDAwMDAwMDAwMDAwXCIsXCJzY29wZVwiOlwiT3dhRG93bmxvYWRcIn0iLCJuYmYiOjE1Mzg2MTQwMDEsImV4cCI6MTUzODYxNDYwMSwiaXNzIjoiMDAwMDAwMDItMDAwMC0wZmYxLWNlMDAtMDAwMDAwMDAwMDAwQDg0ZGY5ZTdmLWU5ZjYtNDBhZi1iNDM1LWFhYWFhYWFhYWFhYSIsImF1ZCI6IjAwMDAwMDAyLTAwMDAtMGZmMS1jZTAwLTAwMDAwMDAwMDAwMC9hdHRhY2htZW50Lm91dGxvb2subGl2ZS5uZXRAODRkZjllN2YtZTlmNi00MGFmLWI0MzUtYWFhYWFhYWFhYWFhIn0.Xyi5i-mTD3Oh7bWlEWHOUD3m_YsA3zBhkLUWE_FcymxUIZlkYVXljf68FiquXFxxnGGG0iHQdTlz-yJa33Bl3hfV4reLAt-c7LOB8nsoBaTGOiZL0PEQbMM6yKeICKyk5LCZgCGUblYRA8N6UjcC3SYcWE4YznhujPU0gm_xBG0Tykr6VpBySUVFPPEqOVbG--dCrMmcIcaa8NSqryeWbJv7QK52uIJmr8GSMtmDuSowd1e4J-zPPLimeb0f2n6KHiZobb7p99kE7yd4hP3Aj4BJmepZo_o2jPgLNSEenNlMhHmbJwlXK82fuRREsrECfrOlrFt2PdECF4u_R29e7w&amp;animation=tru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7745" y="441397"/>
            <a:ext cx="4464496" cy="5953663"/>
          </a:xfrm>
          <a:noFill/>
        </p:spPr>
      </p:pic>
      <p:sp>
        <p:nvSpPr>
          <p:cNvPr id="2" name="Elipse 1"/>
          <p:cNvSpPr/>
          <p:nvPr/>
        </p:nvSpPr>
        <p:spPr>
          <a:xfrm>
            <a:off x="2555776" y="908720"/>
            <a:ext cx="2088232" cy="1944216"/>
          </a:xfrm>
          <a:prstGeom prst="ellipse">
            <a:avLst/>
          </a:prstGeom>
          <a:noFill/>
          <a:ln w="1174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364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  <p:pic>
        <p:nvPicPr>
          <p:cNvPr id="17411" name="Picture 2" descr="Resultado de imagem para desertos alimentar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8294" y="1695450"/>
            <a:ext cx="6029325" cy="3839766"/>
          </a:xfrm>
          <a:noFill/>
        </p:spPr>
      </p:pic>
    </p:spTree>
    <p:extLst>
      <p:ext uri="{BB962C8B-B14F-4D97-AF65-F5344CB8AC3E}">
        <p14:creationId xmlns:p14="http://schemas.microsoft.com/office/powerpoint/2010/main" val="247449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8852" t="9195" r="33623" b="5500"/>
          <a:stretch/>
        </p:blipFill>
        <p:spPr>
          <a:xfrm>
            <a:off x="1115616" y="476672"/>
            <a:ext cx="7272808" cy="606368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187624" y="3284984"/>
            <a:ext cx="6552728" cy="936104"/>
          </a:xfrm>
          <a:prstGeom prst="rect">
            <a:avLst/>
          </a:prstGeom>
          <a:noFill/>
          <a:ln w="698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196270" y="4221088"/>
            <a:ext cx="6948772" cy="576064"/>
          </a:xfrm>
          <a:prstGeom prst="rect">
            <a:avLst/>
          </a:prstGeom>
          <a:noFill/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980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upo 5"/>
          <p:cNvGrpSpPr>
            <a:grpSpLocks/>
          </p:cNvGrpSpPr>
          <p:nvPr/>
        </p:nvGrpSpPr>
        <p:grpSpPr bwMode="auto">
          <a:xfrm>
            <a:off x="4787900" y="28575"/>
            <a:ext cx="3240088" cy="519113"/>
            <a:chOff x="4788024" y="28252"/>
            <a:chExt cx="3240359" cy="519710"/>
          </a:xfrm>
        </p:grpSpPr>
        <p:pic>
          <p:nvPicPr>
            <p:cNvPr id="1946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28252"/>
              <a:ext cx="504056" cy="505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5565" y="37761"/>
              <a:ext cx="506595" cy="5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37761"/>
              <a:ext cx="504055" cy="510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7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7" y="37761"/>
              <a:ext cx="504055" cy="505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8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33155"/>
              <a:ext cx="504055" cy="510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59" name="Imagem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3429000"/>
            <a:ext cx="2017713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2" t="9375" r="22739" b="5952"/>
          <a:stretch>
            <a:fillRect/>
          </a:stretch>
        </p:blipFill>
        <p:spPr bwMode="auto">
          <a:xfrm>
            <a:off x="6529388" y="692150"/>
            <a:ext cx="2028825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tângulo 2"/>
          <p:cNvSpPr>
            <a:spLocks noChangeArrowheads="1"/>
          </p:cNvSpPr>
          <p:nvPr/>
        </p:nvSpPr>
        <p:spPr bwMode="auto">
          <a:xfrm>
            <a:off x="3708400" y="6024563"/>
            <a:ext cx="509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1400">
                <a:latin typeface="Arial" pitchFamily="34" charset="0"/>
              </a:rPr>
              <a:t>http://dab.saude.gov.br/portaldab/index.php</a:t>
            </a:r>
          </a:p>
        </p:txBody>
      </p:sp>
      <p:graphicFrame>
        <p:nvGraphicFramePr>
          <p:cNvPr id="14" name="Diagrama 6"/>
          <p:cNvGraphicFramePr/>
          <p:nvPr/>
        </p:nvGraphicFramePr>
        <p:xfrm>
          <a:off x="630823" y="1196752"/>
          <a:ext cx="5556205" cy="185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5" name="Diagrama 15"/>
          <p:cNvGraphicFramePr/>
          <p:nvPr>
            <p:extLst>
              <p:ext uri="{D42A27DB-BD31-4B8C-83A1-F6EECF244321}">
                <p14:modId xmlns:p14="http://schemas.microsoft.com/office/powerpoint/2010/main" val="3204775855"/>
              </p:ext>
            </p:extLst>
          </p:nvPr>
        </p:nvGraphicFramePr>
        <p:xfrm>
          <a:off x="811603" y="4077072"/>
          <a:ext cx="4947054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  <p:extLst>
      <p:ext uri="{BB962C8B-B14F-4D97-AF65-F5344CB8AC3E}">
        <p14:creationId xmlns:p14="http://schemas.microsoft.com/office/powerpoint/2010/main" val="336251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bject 2"/>
          <p:cNvSpPr>
            <a:spLocks noChangeArrowheads="1"/>
          </p:cNvSpPr>
          <p:nvPr/>
        </p:nvSpPr>
        <p:spPr bwMode="auto">
          <a:xfrm>
            <a:off x="1143000" y="857250"/>
            <a:ext cx="6858000" cy="51435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350"/>
          </a:p>
        </p:txBody>
      </p:sp>
      <p:sp>
        <p:nvSpPr>
          <p:cNvPr id="12291" name="object 3"/>
          <p:cNvSpPr>
            <a:spLocks/>
          </p:cNvSpPr>
          <p:nvPr/>
        </p:nvSpPr>
        <p:spPr bwMode="auto">
          <a:xfrm>
            <a:off x="1143000" y="857250"/>
            <a:ext cx="6844904" cy="5143500"/>
          </a:xfrm>
          <a:custGeom>
            <a:avLst/>
            <a:gdLst>
              <a:gd name="T0" fmla="*/ 0 w 9126220"/>
              <a:gd name="T1" fmla="*/ 6857996 h 6858000"/>
              <a:gd name="T2" fmla="*/ 9126346 w 9126220"/>
              <a:gd name="T3" fmla="*/ 6857996 h 6858000"/>
              <a:gd name="T4" fmla="*/ 9126346 w 9126220"/>
              <a:gd name="T5" fmla="*/ 0 h 6858000"/>
              <a:gd name="T6" fmla="*/ 0 w 9126220"/>
              <a:gd name="T7" fmla="*/ 0 h 6858000"/>
              <a:gd name="T8" fmla="*/ 0 w 9126220"/>
              <a:gd name="T9" fmla="*/ 6857996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26220" h="6858000">
                <a:moveTo>
                  <a:pt x="0" y="6857996"/>
                </a:moveTo>
                <a:lnTo>
                  <a:pt x="9125710" y="6857996"/>
                </a:lnTo>
                <a:lnTo>
                  <a:pt x="9125710" y="0"/>
                </a:lnTo>
                <a:lnTo>
                  <a:pt x="0" y="0"/>
                </a:lnTo>
                <a:lnTo>
                  <a:pt x="0" y="6857996"/>
                </a:lnTo>
                <a:close/>
              </a:path>
            </a:pathLst>
          </a:custGeom>
          <a:solidFill>
            <a:srgbClr val="4AACC5">
              <a:alpha val="87842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t-BR" sz="1350"/>
          </a:p>
        </p:txBody>
      </p:sp>
      <p:sp>
        <p:nvSpPr>
          <p:cNvPr id="12292" name="object 4"/>
          <p:cNvSpPr>
            <a:spLocks/>
          </p:cNvSpPr>
          <p:nvPr/>
        </p:nvSpPr>
        <p:spPr bwMode="auto">
          <a:xfrm>
            <a:off x="3333750" y="4514851"/>
            <a:ext cx="342900" cy="335756"/>
          </a:xfrm>
          <a:custGeom>
            <a:avLst/>
            <a:gdLst>
              <a:gd name="T0" fmla="*/ 0 w 457200"/>
              <a:gd name="T1" fmla="*/ 446787 h 448310"/>
              <a:gd name="T2" fmla="*/ 457199 w 457200"/>
              <a:gd name="T3" fmla="*/ 446787 h 448310"/>
              <a:gd name="T4" fmla="*/ 457199 w 457200"/>
              <a:gd name="T5" fmla="*/ 0 h 448310"/>
              <a:gd name="T6" fmla="*/ 0 w 457200"/>
              <a:gd name="T7" fmla="*/ 0 h 448310"/>
              <a:gd name="T8" fmla="*/ 0 w 457200"/>
              <a:gd name="T9" fmla="*/ 446787 h 4483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7200" h="448310">
                <a:moveTo>
                  <a:pt x="0" y="448056"/>
                </a:moveTo>
                <a:lnTo>
                  <a:pt x="457199" y="448056"/>
                </a:lnTo>
                <a:lnTo>
                  <a:pt x="457199" y="0"/>
                </a:lnTo>
                <a:lnTo>
                  <a:pt x="0" y="0"/>
                </a:lnTo>
                <a:lnTo>
                  <a:pt x="0" y="448056"/>
                </a:lnTo>
                <a:close/>
              </a:path>
            </a:pathLst>
          </a:custGeom>
          <a:solidFill>
            <a:srgbClr val="4AACC5">
              <a:alpha val="9803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 sz="135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55007" y="1488624"/>
            <a:ext cx="1302544" cy="470802"/>
          </a:xfrm>
        </p:spPr>
        <p:txBody>
          <a:bodyPr vert="horz" lIns="0" tIns="9049" rIns="0" bIns="0" rtlCol="0" anchor="ctr">
            <a:spAutoFit/>
          </a:bodyPr>
          <a:lstStyle/>
          <a:p>
            <a:pPr marL="9525">
              <a:spcBef>
                <a:spcPts val="71"/>
              </a:spcBef>
              <a:defRPr/>
            </a:pPr>
            <a:r>
              <a:rPr sz="3000" spc="-172" dirty="0">
                <a:solidFill>
                  <a:srgbClr val="000000"/>
                </a:solidFill>
                <a:latin typeface="Trebuchet MS"/>
                <a:cs typeface="Trebuchet MS"/>
              </a:rPr>
              <a:t>CÂNCER</a:t>
            </a:r>
            <a:endParaRPr sz="3000" dirty="0">
              <a:latin typeface="Trebuchet MS"/>
              <a:cs typeface="Trebuchet MS"/>
            </a:endParaRPr>
          </a:p>
        </p:txBody>
      </p:sp>
      <p:sp>
        <p:nvSpPr>
          <p:cNvPr id="12294" name="object 6"/>
          <p:cNvSpPr>
            <a:spLocks noChangeArrowheads="1"/>
          </p:cNvSpPr>
          <p:nvPr/>
        </p:nvSpPr>
        <p:spPr bwMode="auto">
          <a:xfrm>
            <a:off x="1496616" y="1300163"/>
            <a:ext cx="511969" cy="77509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350"/>
          </a:p>
        </p:txBody>
      </p:sp>
      <p:sp>
        <p:nvSpPr>
          <p:cNvPr id="12295" name="object 7"/>
          <p:cNvSpPr>
            <a:spLocks/>
          </p:cNvSpPr>
          <p:nvPr/>
        </p:nvSpPr>
        <p:spPr bwMode="auto">
          <a:xfrm>
            <a:off x="1569244" y="1364456"/>
            <a:ext cx="366713" cy="652463"/>
          </a:xfrm>
          <a:custGeom>
            <a:avLst/>
            <a:gdLst>
              <a:gd name="T0" fmla="*/ 365953 w 489584"/>
              <a:gd name="T1" fmla="*/ 244245 h 870585"/>
              <a:gd name="T2" fmla="*/ 121984 w 489584"/>
              <a:gd name="T3" fmla="*/ 244245 h 870585"/>
              <a:gd name="T4" fmla="*/ 121984 w 489584"/>
              <a:gd name="T5" fmla="*/ 868934 h 870585"/>
              <a:gd name="T6" fmla="*/ 365953 w 489584"/>
              <a:gd name="T7" fmla="*/ 868934 h 870585"/>
              <a:gd name="T8" fmla="*/ 365953 w 489584"/>
              <a:gd name="T9" fmla="*/ 244245 h 870585"/>
              <a:gd name="T10" fmla="*/ 243968 w 489584"/>
              <a:gd name="T11" fmla="*/ 0 h 870585"/>
              <a:gd name="T12" fmla="*/ 0 w 489584"/>
              <a:gd name="T13" fmla="*/ 244245 h 870585"/>
              <a:gd name="T14" fmla="*/ 487936 w 489584"/>
              <a:gd name="T15" fmla="*/ 244245 h 870585"/>
              <a:gd name="T16" fmla="*/ 243968 w 489584"/>
              <a:gd name="T17" fmla="*/ 0 h 87058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89584" h="870585">
                <a:moveTo>
                  <a:pt x="366903" y="244601"/>
                </a:moveTo>
                <a:lnTo>
                  <a:pt x="122300" y="244601"/>
                </a:lnTo>
                <a:lnTo>
                  <a:pt x="122300" y="870203"/>
                </a:lnTo>
                <a:lnTo>
                  <a:pt x="366903" y="870203"/>
                </a:lnTo>
                <a:lnTo>
                  <a:pt x="366903" y="244601"/>
                </a:lnTo>
                <a:close/>
              </a:path>
              <a:path w="489584" h="870585">
                <a:moveTo>
                  <a:pt x="244601" y="0"/>
                </a:moveTo>
                <a:lnTo>
                  <a:pt x="0" y="244601"/>
                </a:lnTo>
                <a:lnTo>
                  <a:pt x="489203" y="244601"/>
                </a:lnTo>
                <a:lnTo>
                  <a:pt x="244601" y="0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 sz="1350"/>
          </a:p>
        </p:txBody>
      </p:sp>
      <p:sp>
        <p:nvSpPr>
          <p:cNvPr id="12296" name="object 8"/>
          <p:cNvSpPr>
            <a:spLocks/>
          </p:cNvSpPr>
          <p:nvPr/>
        </p:nvSpPr>
        <p:spPr bwMode="auto">
          <a:xfrm>
            <a:off x="1569244" y="1364456"/>
            <a:ext cx="366713" cy="652463"/>
          </a:xfrm>
          <a:custGeom>
            <a:avLst/>
            <a:gdLst>
              <a:gd name="T0" fmla="*/ 0 w 489584"/>
              <a:gd name="T1" fmla="*/ 244245 h 870585"/>
              <a:gd name="T2" fmla="*/ 243968 w 489584"/>
              <a:gd name="T3" fmla="*/ 0 h 870585"/>
              <a:gd name="T4" fmla="*/ 487936 w 489584"/>
              <a:gd name="T5" fmla="*/ 244245 h 870585"/>
              <a:gd name="T6" fmla="*/ 365953 w 489584"/>
              <a:gd name="T7" fmla="*/ 244245 h 870585"/>
              <a:gd name="T8" fmla="*/ 365953 w 489584"/>
              <a:gd name="T9" fmla="*/ 868934 h 870585"/>
              <a:gd name="T10" fmla="*/ 121984 w 489584"/>
              <a:gd name="T11" fmla="*/ 868934 h 870585"/>
              <a:gd name="T12" fmla="*/ 121984 w 489584"/>
              <a:gd name="T13" fmla="*/ 244245 h 870585"/>
              <a:gd name="T14" fmla="*/ 0 w 489584"/>
              <a:gd name="T15" fmla="*/ 244245 h 8705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89584" h="870585">
                <a:moveTo>
                  <a:pt x="0" y="244601"/>
                </a:moveTo>
                <a:lnTo>
                  <a:pt x="244601" y="0"/>
                </a:lnTo>
                <a:lnTo>
                  <a:pt x="489203" y="244601"/>
                </a:lnTo>
                <a:lnTo>
                  <a:pt x="366903" y="244601"/>
                </a:lnTo>
                <a:lnTo>
                  <a:pt x="366903" y="870203"/>
                </a:lnTo>
                <a:lnTo>
                  <a:pt x="122300" y="870203"/>
                </a:lnTo>
                <a:lnTo>
                  <a:pt x="122300" y="244601"/>
                </a:lnTo>
                <a:lnTo>
                  <a:pt x="0" y="244601"/>
                </a:lnTo>
                <a:close/>
              </a:path>
            </a:pathLst>
          </a:custGeom>
          <a:noFill/>
          <a:ln w="25908">
            <a:solidFill>
              <a:srgbClr val="8B383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t-BR" sz="1350"/>
          </a:p>
        </p:txBody>
      </p:sp>
      <p:sp>
        <p:nvSpPr>
          <p:cNvPr id="9" name="object 9"/>
          <p:cNvSpPr txBox="1"/>
          <p:nvPr/>
        </p:nvSpPr>
        <p:spPr>
          <a:xfrm>
            <a:off x="5701904" y="1485900"/>
            <a:ext cx="1840706" cy="470802"/>
          </a:xfrm>
          <a:prstGeom prst="rect">
            <a:avLst/>
          </a:prstGeom>
        </p:spPr>
        <p:txBody>
          <a:bodyPr lIns="0" tIns="9049" rIns="0" bIns="0">
            <a:spAutoFit/>
          </a:bodyPr>
          <a:lstStyle/>
          <a:p>
            <a:pPr marL="9525">
              <a:spcBef>
                <a:spcPts val="71"/>
              </a:spcBef>
              <a:defRPr/>
            </a:pPr>
            <a:r>
              <a:rPr sz="3000" b="1" spc="-153" dirty="0">
                <a:latin typeface="Trebuchet MS"/>
                <a:cs typeface="Trebuchet MS"/>
              </a:rPr>
              <a:t>OB</a:t>
            </a:r>
            <a:r>
              <a:rPr sz="3000" b="1" spc="-169" dirty="0">
                <a:latin typeface="Trebuchet MS"/>
                <a:cs typeface="Trebuchet MS"/>
              </a:rPr>
              <a:t>E</a:t>
            </a:r>
            <a:r>
              <a:rPr sz="3000" b="1" spc="-53" dirty="0">
                <a:latin typeface="Trebuchet MS"/>
                <a:cs typeface="Trebuchet MS"/>
              </a:rPr>
              <a:t>SI</a:t>
            </a:r>
            <a:r>
              <a:rPr sz="3000" b="1" spc="-161" dirty="0">
                <a:latin typeface="Trebuchet MS"/>
                <a:cs typeface="Trebuchet MS"/>
              </a:rPr>
              <a:t>D</a:t>
            </a:r>
            <a:r>
              <a:rPr sz="3000" b="1" spc="-124" dirty="0">
                <a:latin typeface="Trebuchet MS"/>
                <a:cs typeface="Trebuchet MS"/>
              </a:rPr>
              <a:t>ADE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16969" y="2319338"/>
            <a:ext cx="4162425" cy="1359507"/>
          </a:xfrm>
          <a:prstGeom prst="rect">
            <a:avLst/>
          </a:prstGeom>
        </p:spPr>
        <p:txBody>
          <a:bodyPr lIns="0" tIns="9049" rIns="0" bIns="0">
            <a:spAutoFit/>
          </a:bodyPr>
          <a:lstStyle/>
          <a:p>
            <a:pPr marL="1525429">
              <a:spcBef>
                <a:spcPts val="71"/>
              </a:spcBef>
              <a:defRPr/>
            </a:pPr>
            <a:r>
              <a:rPr sz="3000" b="1" spc="-161" dirty="0">
                <a:latin typeface="Trebuchet MS"/>
                <a:cs typeface="Trebuchet MS"/>
              </a:rPr>
              <a:t>DIABETES</a:t>
            </a:r>
            <a:endParaRPr sz="3000" dirty="0">
              <a:latin typeface="Trebuchet MS"/>
              <a:cs typeface="Trebuchet MS"/>
            </a:endParaRPr>
          </a:p>
          <a:p>
            <a:pPr>
              <a:spcBef>
                <a:spcPts val="11"/>
              </a:spcBef>
              <a:defRPr/>
            </a:pPr>
            <a:endParaRPr sz="2775" dirty="0">
              <a:latin typeface="Times New Roman"/>
              <a:cs typeface="Times New Roman"/>
            </a:endParaRPr>
          </a:p>
          <a:p>
            <a:pPr marL="9525">
              <a:defRPr/>
            </a:pPr>
            <a:r>
              <a:rPr sz="3000" b="1" spc="-4" dirty="0">
                <a:solidFill>
                  <a:srgbClr val="FFFFFF"/>
                </a:solidFill>
                <a:latin typeface="Tahoma"/>
                <a:cs typeface="Tahoma"/>
              </a:rPr>
              <a:t>ULTRAPROCESSADOS</a:t>
            </a:r>
            <a:endParaRPr sz="3000" dirty="0">
              <a:latin typeface="Tahoma"/>
              <a:cs typeface="Tahoma"/>
            </a:endParaRPr>
          </a:p>
        </p:txBody>
      </p:sp>
      <p:sp>
        <p:nvSpPr>
          <p:cNvPr id="12299" name="object 11"/>
          <p:cNvSpPr txBox="1">
            <a:spLocks noChangeArrowheads="1"/>
          </p:cNvSpPr>
          <p:nvPr/>
        </p:nvSpPr>
        <p:spPr bwMode="auto">
          <a:xfrm>
            <a:off x="3169444" y="5017294"/>
            <a:ext cx="2967038" cy="74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9525" rIns="0" bIns="0">
            <a:spAutoFit/>
          </a:bodyPr>
          <a:lstStyle>
            <a:lvl1pPr marL="12700" indent="10366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75"/>
              </a:spcBef>
              <a:buNone/>
            </a:pPr>
            <a:r>
              <a:rPr lang="pt-BR" altLang="pt-BR" sz="2400" b="1">
                <a:latin typeface="Trebuchet MS" panose="020B0603020202020204" pitchFamily="34" charset="0"/>
              </a:rPr>
              <a:t>DOENÇAS  CARDIOVASCULARES</a:t>
            </a:r>
            <a:endParaRPr lang="pt-BR" altLang="pt-BR" sz="2400">
              <a:latin typeface="Trebuchet MS" panose="020B0603020202020204" pitchFamily="34" charset="0"/>
            </a:endParaRPr>
          </a:p>
        </p:txBody>
      </p:sp>
      <p:sp>
        <p:nvSpPr>
          <p:cNvPr id="12300" name="object 12"/>
          <p:cNvSpPr>
            <a:spLocks noChangeArrowheads="1"/>
          </p:cNvSpPr>
          <p:nvPr/>
        </p:nvSpPr>
        <p:spPr bwMode="auto">
          <a:xfrm>
            <a:off x="1143000" y="3865960"/>
            <a:ext cx="3036094" cy="998934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350"/>
          </a:p>
        </p:txBody>
      </p:sp>
      <p:sp>
        <p:nvSpPr>
          <p:cNvPr id="12301" name="object 13"/>
          <p:cNvSpPr txBox="1">
            <a:spLocks noChangeArrowheads="1"/>
          </p:cNvSpPr>
          <p:nvPr/>
        </p:nvSpPr>
        <p:spPr bwMode="auto">
          <a:xfrm>
            <a:off x="2034779" y="3919538"/>
            <a:ext cx="1248965" cy="74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9525" rIns="0" bIns="0">
            <a:spAutoFit/>
          </a:bodyPr>
          <a:lstStyle>
            <a:lvl1pPr marL="44450" indent="-333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75"/>
              </a:spcBef>
              <a:buNone/>
            </a:pPr>
            <a:r>
              <a:rPr lang="pt-BR" altLang="pt-BR" sz="2400" b="1">
                <a:latin typeface="Trebuchet MS" panose="020B0603020202020204" pitchFamily="34" charset="0"/>
              </a:rPr>
              <a:t>DOENÇA  CELÍACA</a:t>
            </a:r>
            <a:endParaRPr lang="pt-BR" altLang="pt-BR" sz="2400">
              <a:latin typeface="Trebuchet MS" panose="020B0603020202020204" pitchFamily="34" charset="0"/>
            </a:endParaRPr>
          </a:p>
        </p:txBody>
      </p:sp>
      <p:sp>
        <p:nvSpPr>
          <p:cNvPr id="12302" name="object 14"/>
          <p:cNvSpPr txBox="1">
            <a:spLocks noChangeArrowheads="1"/>
          </p:cNvSpPr>
          <p:nvPr/>
        </p:nvSpPr>
        <p:spPr bwMode="auto">
          <a:xfrm>
            <a:off x="5528073" y="3951685"/>
            <a:ext cx="2025253" cy="74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9525" rIns="0" bIns="0">
            <a:spAutoFit/>
          </a:bodyPr>
          <a:lstStyle>
            <a:lvl1pPr marL="12700" indent="4111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75"/>
              </a:spcBef>
              <a:buNone/>
            </a:pPr>
            <a:r>
              <a:rPr lang="pt-BR" altLang="pt-BR" sz="2400" b="1">
                <a:latin typeface="Trebuchet MS" panose="020B0603020202020204" pitchFamily="34" charset="0"/>
              </a:rPr>
              <a:t>ALERGIAS  ALIMENTARES</a:t>
            </a:r>
            <a:endParaRPr lang="pt-BR" altLang="pt-BR" sz="2400">
              <a:latin typeface="Trebuchet MS" panose="020B0603020202020204" pitchFamily="34" charset="0"/>
            </a:endParaRPr>
          </a:p>
        </p:txBody>
      </p:sp>
      <p:sp>
        <p:nvSpPr>
          <p:cNvPr id="12303" name="object 15"/>
          <p:cNvSpPr>
            <a:spLocks noChangeArrowheads="1"/>
          </p:cNvSpPr>
          <p:nvPr/>
        </p:nvSpPr>
        <p:spPr bwMode="auto">
          <a:xfrm>
            <a:off x="5226844" y="1300163"/>
            <a:ext cx="513160" cy="77509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350"/>
          </a:p>
        </p:txBody>
      </p:sp>
      <p:sp>
        <p:nvSpPr>
          <p:cNvPr id="12304" name="object 16"/>
          <p:cNvSpPr>
            <a:spLocks/>
          </p:cNvSpPr>
          <p:nvPr/>
        </p:nvSpPr>
        <p:spPr bwMode="auto">
          <a:xfrm>
            <a:off x="5299473" y="1364456"/>
            <a:ext cx="367903" cy="652463"/>
          </a:xfrm>
          <a:custGeom>
            <a:avLst/>
            <a:gdLst>
              <a:gd name="T0" fmla="*/ 367570 w 490854"/>
              <a:gd name="T1" fmla="*/ 245005 h 870585"/>
              <a:gd name="T2" fmla="*/ 122524 w 490854"/>
              <a:gd name="T3" fmla="*/ 245005 h 870585"/>
              <a:gd name="T4" fmla="*/ 122524 w 490854"/>
              <a:gd name="T5" fmla="*/ 868934 h 870585"/>
              <a:gd name="T6" fmla="*/ 367570 w 490854"/>
              <a:gd name="T7" fmla="*/ 868934 h 870585"/>
              <a:gd name="T8" fmla="*/ 367570 w 490854"/>
              <a:gd name="T9" fmla="*/ 245005 h 870585"/>
              <a:gd name="T10" fmla="*/ 245047 w 490854"/>
              <a:gd name="T11" fmla="*/ 0 h 870585"/>
              <a:gd name="T12" fmla="*/ 0 w 490854"/>
              <a:gd name="T13" fmla="*/ 245005 h 870585"/>
              <a:gd name="T14" fmla="*/ 490093 w 490854"/>
              <a:gd name="T15" fmla="*/ 245005 h 870585"/>
              <a:gd name="T16" fmla="*/ 245047 w 490854"/>
              <a:gd name="T17" fmla="*/ 0 h 87058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90854" h="870585">
                <a:moveTo>
                  <a:pt x="368046" y="245363"/>
                </a:moveTo>
                <a:lnTo>
                  <a:pt x="122682" y="245363"/>
                </a:lnTo>
                <a:lnTo>
                  <a:pt x="122682" y="870203"/>
                </a:lnTo>
                <a:lnTo>
                  <a:pt x="368046" y="870203"/>
                </a:lnTo>
                <a:lnTo>
                  <a:pt x="368046" y="245363"/>
                </a:lnTo>
                <a:close/>
              </a:path>
              <a:path w="490854" h="870585">
                <a:moveTo>
                  <a:pt x="245363" y="0"/>
                </a:moveTo>
                <a:lnTo>
                  <a:pt x="0" y="245363"/>
                </a:lnTo>
                <a:lnTo>
                  <a:pt x="490727" y="245363"/>
                </a:lnTo>
                <a:lnTo>
                  <a:pt x="245363" y="0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 sz="1350"/>
          </a:p>
        </p:txBody>
      </p:sp>
      <p:sp>
        <p:nvSpPr>
          <p:cNvPr id="12305" name="object 17"/>
          <p:cNvSpPr>
            <a:spLocks/>
          </p:cNvSpPr>
          <p:nvPr/>
        </p:nvSpPr>
        <p:spPr bwMode="auto">
          <a:xfrm>
            <a:off x="5299473" y="1364456"/>
            <a:ext cx="367903" cy="652463"/>
          </a:xfrm>
          <a:custGeom>
            <a:avLst/>
            <a:gdLst>
              <a:gd name="T0" fmla="*/ 0 w 490854"/>
              <a:gd name="T1" fmla="*/ 245005 h 870585"/>
              <a:gd name="T2" fmla="*/ 245047 w 490854"/>
              <a:gd name="T3" fmla="*/ 0 h 870585"/>
              <a:gd name="T4" fmla="*/ 490093 w 490854"/>
              <a:gd name="T5" fmla="*/ 245005 h 870585"/>
              <a:gd name="T6" fmla="*/ 367570 w 490854"/>
              <a:gd name="T7" fmla="*/ 245005 h 870585"/>
              <a:gd name="T8" fmla="*/ 367570 w 490854"/>
              <a:gd name="T9" fmla="*/ 868934 h 870585"/>
              <a:gd name="T10" fmla="*/ 122524 w 490854"/>
              <a:gd name="T11" fmla="*/ 868934 h 870585"/>
              <a:gd name="T12" fmla="*/ 122524 w 490854"/>
              <a:gd name="T13" fmla="*/ 245005 h 870585"/>
              <a:gd name="T14" fmla="*/ 0 w 490854"/>
              <a:gd name="T15" fmla="*/ 245005 h 8705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90854" h="870585">
                <a:moveTo>
                  <a:pt x="0" y="245363"/>
                </a:moveTo>
                <a:lnTo>
                  <a:pt x="245363" y="0"/>
                </a:lnTo>
                <a:lnTo>
                  <a:pt x="490727" y="245363"/>
                </a:lnTo>
                <a:lnTo>
                  <a:pt x="368046" y="245363"/>
                </a:lnTo>
                <a:lnTo>
                  <a:pt x="368046" y="870203"/>
                </a:lnTo>
                <a:lnTo>
                  <a:pt x="122682" y="870203"/>
                </a:lnTo>
                <a:lnTo>
                  <a:pt x="122682" y="245363"/>
                </a:lnTo>
                <a:lnTo>
                  <a:pt x="0" y="245363"/>
                </a:lnTo>
                <a:close/>
              </a:path>
            </a:pathLst>
          </a:custGeom>
          <a:noFill/>
          <a:ln w="25908">
            <a:solidFill>
              <a:srgbClr val="8B383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t-BR" sz="1350"/>
          </a:p>
        </p:txBody>
      </p:sp>
      <p:sp>
        <p:nvSpPr>
          <p:cNvPr id="12306" name="object 18"/>
          <p:cNvSpPr>
            <a:spLocks noChangeArrowheads="1"/>
          </p:cNvSpPr>
          <p:nvPr/>
        </p:nvSpPr>
        <p:spPr bwMode="auto">
          <a:xfrm>
            <a:off x="3399235" y="2116932"/>
            <a:ext cx="513159" cy="773906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350"/>
          </a:p>
        </p:txBody>
      </p:sp>
      <p:sp>
        <p:nvSpPr>
          <p:cNvPr id="12307" name="object 19"/>
          <p:cNvSpPr>
            <a:spLocks/>
          </p:cNvSpPr>
          <p:nvPr/>
        </p:nvSpPr>
        <p:spPr bwMode="auto">
          <a:xfrm>
            <a:off x="3471862" y="2180035"/>
            <a:ext cx="367904" cy="651272"/>
          </a:xfrm>
          <a:custGeom>
            <a:avLst/>
            <a:gdLst>
              <a:gd name="T0" fmla="*/ 367572 w 490854"/>
              <a:gd name="T1" fmla="*/ 245184 h 868680"/>
              <a:gd name="T2" fmla="*/ 122523 w 490854"/>
              <a:gd name="T3" fmla="*/ 245184 h 868680"/>
              <a:gd name="T4" fmla="*/ 122523 w 490854"/>
              <a:gd name="T5" fmla="*/ 868044 h 868680"/>
              <a:gd name="T6" fmla="*/ 367572 w 490854"/>
              <a:gd name="T7" fmla="*/ 868044 h 868680"/>
              <a:gd name="T8" fmla="*/ 367572 w 490854"/>
              <a:gd name="T9" fmla="*/ 245184 h 868680"/>
              <a:gd name="T10" fmla="*/ 245047 w 490854"/>
              <a:gd name="T11" fmla="*/ 0 h 868680"/>
              <a:gd name="T12" fmla="*/ 0 w 490854"/>
              <a:gd name="T13" fmla="*/ 245184 h 868680"/>
              <a:gd name="T14" fmla="*/ 490095 w 490854"/>
              <a:gd name="T15" fmla="*/ 245184 h 868680"/>
              <a:gd name="T16" fmla="*/ 245047 w 490854"/>
              <a:gd name="T17" fmla="*/ 0 h 8686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90854" h="868680">
                <a:moveTo>
                  <a:pt x="368046" y="245364"/>
                </a:moveTo>
                <a:lnTo>
                  <a:pt x="122681" y="245364"/>
                </a:lnTo>
                <a:lnTo>
                  <a:pt x="122681" y="868680"/>
                </a:lnTo>
                <a:lnTo>
                  <a:pt x="368046" y="868680"/>
                </a:lnTo>
                <a:lnTo>
                  <a:pt x="368046" y="245364"/>
                </a:lnTo>
                <a:close/>
              </a:path>
              <a:path w="490854" h="868680">
                <a:moveTo>
                  <a:pt x="245363" y="0"/>
                </a:moveTo>
                <a:lnTo>
                  <a:pt x="0" y="245364"/>
                </a:lnTo>
                <a:lnTo>
                  <a:pt x="490727" y="245364"/>
                </a:lnTo>
                <a:lnTo>
                  <a:pt x="245363" y="0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 sz="1350"/>
          </a:p>
        </p:txBody>
      </p:sp>
      <p:sp>
        <p:nvSpPr>
          <p:cNvPr id="12308" name="object 20"/>
          <p:cNvSpPr>
            <a:spLocks/>
          </p:cNvSpPr>
          <p:nvPr/>
        </p:nvSpPr>
        <p:spPr bwMode="auto">
          <a:xfrm>
            <a:off x="3471862" y="2180035"/>
            <a:ext cx="367904" cy="651272"/>
          </a:xfrm>
          <a:custGeom>
            <a:avLst/>
            <a:gdLst>
              <a:gd name="T0" fmla="*/ 0 w 490854"/>
              <a:gd name="T1" fmla="*/ 245184 h 868680"/>
              <a:gd name="T2" fmla="*/ 245047 w 490854"/>
              <a:gd name="T3" fmla="*/ 0 h 868680"/>
              <a:gd name="T4" fmla="*/ 490095 w 490854"/>
              <a:gd name="T5" fmla="*/ 245184 h 868680"/>
              <a:gd name="T6" fmla="*/ 367572 w 490854"/>
              <a:gd name="T7" fmla="*/ 245184 h 868680"/>
              <a:gd name="T8" fmla="*/ 367572 w 490854"/>
              <a:gd name="T9" fmla="*/ 868044 h 868680"/>
              <a:gd name="T10" fmla="*/ 122523 w 490854"/>
              <a:gd name="T11" fmla="*/ 868044 h 868680"/>
              <a:gd name="T12" fmla="*/ 122523 w 490854"/>
              <a:gd name="T13" fmla="*/ 245184 h 868680"/>
              <a:gd name="T14" fmla="*/ 0 w 490854"/>
              <a:gd name="T15" fmla="*/ 245184 h 8686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90854" h="868680">
                <a:moveTo>
                  <a:pt x="0" y="245364"/>
                </a:moveTo>
                <a:lnTo>
                  <a:pt x="245363" y="0"/>
                </a:lnTo>
                <a:lnTo>
                  <a:pt x="490727" y="245364"/>
                </a:lnTo>
                <a:lnTo>
                  <a:pt x="368046" y="245364"/>
                </a:lnTo>
                <a:lnTo>
                  <a:pt x="368046" y="868680"/>
                </a:lnTo>
                <a:lnTo>
                  <a:pt x="122681" y="868680"/>
                </a:lnTo>
                <a:lnTo>
                  <a:pt x="122681" y="245364"/>
                </a:lnTo>
                <a:lnTo>
                  <a:pt x="0" y="245364"/>
                </a:lnTo>
                <a:close/>
              </a:path>
            </a:pathLst>
          </a:custGeom>
          <a:noFill/>
          <a:ln w="25908">
            <a:solidFill>
              <a:srgbClr val="8B383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t-BR" sz="1350"/>
          </a:p>
        </p:txBody>
      </p:sp>
      <p:sp>
        <p:nvSpPr>
          <p:cNvPr id="12309" name="object 21"/>
          <p:cNvSpPr>
            <a:spLocks noChangeArrowheads="1"/>
          </p:cNvSpPr>
          <p:nvPr/>
        </p:nvSpPr>
        <p:spPr bwMode="auto">
          <a:xfrm>
            <a:off x="1451373" y="3976688"/>
            <a:ext cx="511969" cy="773906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350"/>
          </a:p>
        </p:txBody>
      </p:sp>
      <p:sp>
        <p:nvSpPr>
          <p:cNvPr id="12310" name="object 22"/>
          <p:cNvSpPr>
            <a:spLocks/>
          </p:cNvSpPr>
          <p:nvPr/>
        </p:nvSpPr>
        <p:spPr bwMode="auto">
          <a:xfrm>
            <a:off x="1524000" y="4039791"/>
            <a:ext cx="367904" cy="651272"/>
          </a:xfrm>
          <a:custGeom>
            <a:avLst/>
            <a:gdLst>
              <a:gd name="T0" fmla="*/ 368333 w 489584"/>
              <a:gd name="T1" fmla="*/ 244424 h 868679"/>
              <a:gd name="T2" fmla="*/ 122777 w 489584"/>
              <a:gd name="T3" fmla="*/ 244424 h 868679"/>
              <a:gd name="T4" fmla="*/ 122777 w 489584"/>
              <a:gd name="T5" fmla="*/ 868046 h 868679"/>
              <a:gd name="T6" fmla="*/ 368333 w 489584"/>
              <a:gd name="T7" fmla="*/ 868046 h 868679"/>
              <a:gd name="T8" fmla="*/ 368333 w 489584"/>
              <a:gd name="T9" fmla="*/ 244424 h 868679"/>
              <a:gd name="T10" fmla="*/ 245556 w 489584"/>
              <a:gd name="T11" fmla="*/ 0 h 868679"/>
              <a:gd name="T12" fmla="*/ 0 w 489584"/>
              <a:gd name="T13" fmla="*/ 244424 h 868679"/>
              <a:gd name="T14" fmla="*/ 491112 w 489584"/>
              <a:gd name="T15" fmla="*/ 244424 h 868679"/>
              <a:gd name="T16" fmla="*/ 245556 w 489584"/>
              <a:gd name="T17" fmla="*/ 0 h 86867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89584" h="868679">
                <a:moveTo>
                  <a:pt x="366902" y="244602"/>
                </a:moveTo>
                <a:lnTo>
                  <a:pt x="122300" y="244602"/>
                </a:lnTo>
                <a:lnTo>
                  <a:pt x="122300" y="868680"/>
                </a:lnTo>
                <a:lnTo>
                  <a:pt x="366902" y="868680"/>
                </a:lnTo>
                <a:lnTo>
                  <a:pt x="366902" y="244602"/>
                </a:lnTo>
                <a:close/>
              </a:path>
              <a:path w="489584" h="868679">
                <a:moveTo>
                  <a:pt x="244601" y="0"/>
                </a:moveTo>
                <a:lnTo>
                  <a:pt x="0" y="244602"/>
                </a:lnTo>
                <a:lnTo>
                  <a:pt x="489204" y="244602"/>
                </a:lnTo>
                <a:lnTo>
                  <a:pt x="244601" y="0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 sz="1350"/>
          </a:p>
        </p:txBody>
      </p:sp>
      <p:sp>
        <p:nvSpPr>
          <p:cNvPr id="12311" name="object 23"/>
          <p:cNvSpPr>
            <a:spLocks/>
          </p:cNvSpPr>
          <p:nvPr/>
        </p:nvSpPr>
        <p:spPr bwMode="auto">
          <a:xfrm>
            <a:off x="1524000" y="4039791"/>
            <a:ext cx="367904" cy="651272"/>
          </a:xfrm>
          <a:custGeom>
            <a:avLst/>
            <a:gdLst>
              <a:gd name="T0" fmla="*/ 0 w 489584"/>
              <a:gd name="T1" fmla="*/ 244424 h 868679"/>
              <a:gd name="T2" fmla="*/ 245556 w 489584"/>
              <a:gd name="T3" fmla="*/ 0 h 868679"/>
              <a:gd name="T4" fmla="*/ 491112 w 489584"/>
              <a:gd name="T5" fmla="*/ 244424 h 868679"/>
              <a:gd name="T6" fmla="*/ 368333 w 489584"/>
              <a:gd name="T7" fmla="*/ 244424 h 868679"/>
              <a:gd name="T8" fmla="*/ 368333 w 489584"/>
              <a:gd name="T9" fmla="*/ 868046 h 868679"/>
              <a:gd name="T10" fmla="*/ 122777 w 489584"/>
              <a:gd name="T11" fmla="*/ 868046 h 868679"/>
              <a:gd name="T12" fmla="*/ 122777 w 489584"/>
              <a:gd name="T13" fmla="*/ 244424 h 868679"/>
              <a:gd name="T14" fmla="*/ 0 w 489584"/>
              <a:gd name="T15" fmla="*/ 244424 h 86867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89584" h="868679">
                <a:moveTo>
                  <a:pt x="0" y="244602"/>
                </a:moveTo>
                <a:lnTo>
                  <a:pt x="244601" y="0"/>
                </a:lnTo>
                <a:lnTo>
                  <a:pt x="489204" y="244602"/>
                </a:lnTo>
                <a:lnTo>
                  <a:pt x="366902" y="244602"/>
                </a:lnTo>
                <a:lnTo>
                  <a:pt x="366902" y="868680"/>
                </a:lnTo>
                <a:lnTo>
                  <a:pt x="122300" y="868680"/>
                </a:lnTo>
                <a:lnTo>
                  <a:pt x="122300" y="244602"/>
                </a:lnTo>
                <a:lnTo>
                  <a:pt x="0" y="244602"/>
                </a:lnTo>
                <a:close/>
              </a:path>
            </a:pathLst>
          </a:custGeom>
          <a:noFill/>
          <a:ln w="25907">
            <a:solidFill>
              <a:srgbClr val="8B383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t-BR" sz="1350"/>
          </a:p>
        </p:txBody>
      </p:sp>
      <p:sp>
        <p:nvSpPr>
          <p:cNvPr id="12312" name="object 24"/>
          <p:cNvSpPr>
            <a:spLocks noChangeArrowheads="1"/>
          </p:cNvSpPr>
          <p:nvPr/>
        </p:nvSpPr>
        <p:spPr bwMode="auto">
          <a:xfrm>
            <a:off x="2587229" y="5074444"/>
            <a:ext cx="513159" cy="773906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350"/>
          </a:p>
        </p:txBody>
      </p:sp>
      <p:sp>
        <p:nvSpPr>
          <p:cNvPr id="12313" name="object 25"/>
          <p:cNvSpPr>
            <a:spLocks/>
          </p:cNvSpPr>
          <p:nvPr/>
        </p:nvSpPr>
        <p:spPr bwMode="auto">
          <a:xfrm>
            <a:off x="2659857" y="5138738"/>
            <a:ext cx="369094" cy="651272"/>
          </a:xfrm>
          <a:custGeom>
            <a:avLst/>
            <a:gdLst>
              <a:gd name="T0" fmla="*/ 369952 w 490855"/>
              <a:gd name="T1" fmla="*/ 245186 h 868679"/>
              <a:gd name="T2" fmla="*/ 123316 w 490855"/>
              <a:gd name="T3" fmla="*/ 245186 h 868679"/>
              <a:gd name="T4" fmla="*/ 123316 w 490855"/>
              <a:gd name="T5" fmla="*/ 868048 h 868679"/>
              <a:gd name="T6" fmla="*/ 369952 w 490855"/>
              <a:gd name="T7" fmla="*/ 868048 h 868679"/>
              <a:gd name="T8" fmla="*/ 369952 w 490855"/>
              <a:gd name="T9" fmla="*/ 245186 h 868679"/>
              <a:gd name="T10" fmla="*/ 246634 w 490855"/>
              <a:gd name="T11" fmla="*/ 0 h 868679"/>
              <a:gd name="T12" fmla="*/ 0 w 490855"/>
              <a:gd name="T13" fmla="*/ 245186 h 868679"/>
              <a:gd name="T14" fmla="*/ 493270 w 490855"/>
              <a:gd name="T15" fmla="*/ 245186 h 868679"/>
              <a:gd name="T16" fmla="*/ 246634 w 490855"/>
              <a:gd name="T17" fmla="*/ 0 h 86867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90855" h="868679">
                <a:moveTo>
                  <a:pt x="368045" y="245364"/>
                </a:moveTo>
                <a:lnTo>
                  <a:pt x="122681" y="245364"/>
                </a:lnTo>
                <a:lnTo>
                  <a:pt x="122681" y="868680"/>
                </a:lnTo>
                <a:lnTo>
                  <a:pt x="368045" y="868680"/>
                </a:lnTo>
                <a:lnTo>
                  <a:pt x="368045" y="245364"/>
                </a:lnTo>
                <a:close/>
              </a:path>
              <a:path w="490855" h="868679">
                <a:moveTo>
                  <a:pt x="245363" y="0"/>
                </a:moveTo>
                <a:lnTo>
                  <a:pt x="0" y="245364"/>
                </a:lnTo>
                <a:lnTo>
                  <a:pt x="490727" y="245364"/>
                </a:lnTo>
                <a:lnTo>
                  <a:pt x="245363" y="0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 sz="1350"/>
          </a:p>
        </p:txBody>
      </p:sp>
      <p:sp>
        <p:nvSpPr>
          <p:cNvPr id="12314" name="object 26"/>
          <p:cNvSpPr>
            <a:spLocks/>
          </p:cNvSpPr>
          <p:nvPr/>
        </p:nvSpPr>
        <p:spPr bwMode="auto">
          <a:xfrm>
            <a:off x="2659857" y="5138738"/>
            <a:ext cx="369094" cy="651272"/>
          </a:xfrm>
          <a:custGeom>
            <a:avLst/>
            <a:gdLst>
              <a:gd name="T0" fmla="*/ 0 w 490855"/>
              <a:gd name="T1" fmla="*/ 245186 h 868679"/>
              <a:gd name="T2" fmla="*/ 246634 w 490855"/>
              <a:gd name="T3" fmla="*/ 0 h 868679"/>
              <a:gd name="T4" fmla="*/ 493270 w 490855"/>
              <a:gd name="T5" fmla="*/ 245186 h 868679"/>
              <a:gd name="T6" fmla="*/ 369952 w 490855"/>
              <a:gd name="T7" fmla="*/ 245186 h 868679"/>
              <a:gd name="T8" fmla="*/ 369952 w 490855"/>
              <a:gd name="T9" fmla="*/ 868048 h 868679"/>
              <a:gd name="T10" fmla="*/ 123316 w 490855"/>
              <a:gd name="T11" fmla="*/ 868048 h 868679"/>
              <a:gd name="T12" fmla="*/ 123316 w 490855"/>
              <a:gd name="T13" fmla="*/ 245186 h 868679"/>
              <a:gd name="T14" fmla="*/ 0 w 490855"/>
              <a:gd name="T15" fmla="*/ 245186 h 86867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90855" h="868679">
                <a:moveTo>
                  <a:pt x="0" y="245364"/>
                </a:moveTo>
                <a:lnTo>
                  <a:pt x="245363" y="0"/>
                </a:lnTo>
                <a:lnTo>
                  <a:pt x="490727" y="245364"/>
                </a:lnTo>
                <a:lnTo>
                  <a:pt x="368045" y="245364"/>
                </a:lnTo>
                <a:lnTo>
                  <a:pt x="368045" y="868680"/>
                </a:lnTo>
                <a:lnTo>
                  <a:pt x="122681" y="868680"/>
                </a:lnTo>
                <a:lnTo>
                  <a:pt x="122681" y="245364"/>
                </a:lnTo>
                <a:lnTo>
                  <a:pt x="0" y="245364"/>
                </a:lnTo>
                <a:close/>
              </a:path>
            </a:pathLst>
          </a:custGeom>
          <a:noFill/>
          <a:ln w="25908">
            <a:solidFill>
              <a:srgbClr val="8B383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t-BR" sz="1350"/>
          </a:p>
        </p:txBody>
      </p:sp>
      <p:sp>
        <p:nvSpPr>
          <p:cNvPr id="12315" name="object 27"/>
          <p:cNvSpPr>
            <a:spLocks noChangeArrowheads="1"/>
          </p:cNvSpPr>
          <p:nvPr/>
        </p:nvSpPr>
        <p:spPr bwMode="auto">
          <a:xfrm>
            <a:off x="4913710" y="4000501"/>
            <a:ext cx="511969" cy="773906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350"/>
          </a:p>
        </p:txBody>
      </p:sp>
      <p:sp>
        <p:nvSpPr>
          <p:cNvPr id="12316" name="object 28"/>
          <p:cNvSpPr>
            <a:spLocks/>
          </p:cNvSpPr>
          <p:nvPr/>
        </p:nvSpPr>
        <p:spPr bwMode="auto">
          <a:xfrm>
            <a:off x="4986337" y="4063603"/>
            <a:ext cx="366713" cy="651272"/>
          </a:xfrm>
          <a:custGeom>
            <a:avLst/>
            <a:gdLst>
              <a:gd name="T0" fmla="*/ 365951 w 489585"/>
              <a:gd name="T1" fmla="*/ 244424 h 868679"/>
              <a:gd name="T2" fmla="*/ 121983 w 489585"/>
              <a:gd name="T3" fmla="*/ 244424 h 868679"/>
              <a:gd name="T4" fmla="*/ 121983 w 489585"/>
              <a:gd name="T5" fmla="*/ 868046 h 868679"/>
              <a:gd name="T6" fmla="*/ 365951 w 489585"/>
              <a:gd name="T7" fmla="*/ 868046 h 868679"/>
              <a:gd name="T8" fmla="*/ 365951 w 489585"/>
              <a:gd name="T9" fmla="*/ 244424 h 868679"/>
              <a:gd name="T10" fmla="*/ 243967 w 489585"/>
              <a:gd name="T11" fmla="*/ 0 h 868679"/>
              <a:gd name="T12" fmla="*/ 0 w 489585"/>
              <a:gd name="T13" fmla="*/ 244424 h 868679"/>
              <a:gd name="T14" fmla="*/ 487934 w 489585"/>
              <a:gd name="T15" fmla="*/ 244424 h 868679"/>
              <a:gd name="T16" fmla="*/ 243967 w 489585"/>
              <a:gd name="T17" fmla="*/ 0 h 86867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89585" h="868679">
                <a:moveTo>
                  <a:pt x="366902" y="244602"/>
                </a:moveTo>
                <a:lnTo>
                  <a:pt x="122300" y="244602"/>
                </a:lnTo>
                <a:lnTo>
                  <a:pt x="122300" y="868680"/>
                </a:lnTo>
                <a:lnTo>
                  <a:pt x="366902" y="868680"/>
                </a:lnTo>
                <a:lnTo>
                  <a:pt x="366902" y="244602"/>
                </a:lnTo>
                <a:close/>
              </a:path>
              <a:path w="489585" h="868679">
                <a:moveTo>
                  <a:pt x="244601" y="0"/>
                </a:moveTo>
                <a:lnTo>
                  <a:pt x="0" y="244602"/>
                </a:lnTo>
                <a:lnTo>
                  <a:pt x="489203" y="244602"/>
                </a:lnTo>
                <a:lnTo>
                  <a:pt x="244601" y="0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BR" sz="1350"/>
          </a:p>
        </p:txBody>
      </p:sp>
      <p:sp>
        <p:nvSpPr>
          <p:cNvPr id="12317" name="object 29"/>
          <p:cNvSpPr>
            <a:spLocks/>
          </p:cNvSpPr>
          <p:nvPr/>
        </p:nvSpPr>
        <p:spPr bwMode="auto">
          <a:xfrm>
            <a:off x="4986337" y="4063603"/>
            <a:ext cx="366713" cy="651272"/>
          </a:xfrm>
          <a:custGeom>
            <a:avLst/>
            <a:gdLst>
              <a:gd name="T0" fmla="*/ 0 w 489585"/>
              <a:gd name="T1" fmla="*/ 244424 h 868679"/>
              <a:gd name="T2" fmla="*/ 243967 w 489585"/>
              <a:gd name="T3" fmla="*/ 0 h 868679"/>
              <a:gd name="T4" fmla="*/ 487934 w 489585"/>
              <a:gd name="T5" fmla="*/ 244424 h 868679"/>
              <a:gd name="T6" fmla="*/ 365951 w 489585"/>
              <a:gd name="T7" fmla="*/ 244424 h 868679"/>
              <a:gd name="T8" fmla="*/ 365951 w 489585"/>
              <a:gd name="T9" fmla="*/ 868046 h 868679"/>
              <a:gd name="T10" fmla="*/ 121983 w 489585"/>
              <a:gd name="T11" fmla="*/ 868046 h 868679"/>
              <a:gd name="T12" fmla="*/ 121983 w 489585"/>
              <a:gd name="T13" fmla="*/ 244424 h 868679"/>
              <a:gd name="T14" fmla="*/ 0 w 489585"/>
              <a:gd name="T15" fmla="*/ 244424 h 86867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89585" h="868679">
                <a:moveTo>
                  <a:pt x="0" y="244602"/>
                </a:moveTo>
                <a:lnTo>
                  <a:pt x="244601" y="0"/>
                </a:lnTo>
                <a:lnTo>
                  <a:pt x="489203" y="244602"/>
                </a:lnTo>
                <a:lnTo>
                  <a:pt x="366902" y="244602"/>
                </a:lnTo>
                <a:lnTo>
                  <a:pt x="366902" y="868680"/>
                </a:lnTo>
                <a:lnTo>
                  <a:pt x="122300" y="868680"/>
                </a:lnTo>
                <a:lnTo>
                  <a:pt x="122300" y="244602"/>
                </a:lnTo>
                <a:lnTo>
                  <a:pt x="0" y="244602"/>
                </a:lnTo>
                <a:close/>
              </a:path>
            </a:pathLst>
          </a:custGeom>
          <a:noFill/>
          <a:ln w="25907">
            <a:solidFill>
              <a:srgbClr val="8B383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t-BR" sz="1350"/>
          </a:p>
        </p:txBody>
      </p:sp>
      <p:sp>
        <p:nvSpPr>
          <p:cNvPr id="31" name="Elipse 30"/>
          <p:cNvSpPr/>
          <p:nvPr/>
        </p:nvSpPr>
        <p:spPr>
          <a:xfrm>
            <a:off x="1223962" y="1151335"/>
            <a:ext cx="2408694" cy="1076325"/>
          </a:xfrm>
          <a:prstGeom prst="ellipse">
            <a:avLst/>
          </a:prstGeom>
          <a:noFill/>
          <a:ln w="1174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676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926" t="17107" r="26595" b="12756"/>
          <a:stretch/>
        </p:blipFill>
        <p:spPr>
          <a:xfrm>
            <a:off x="1060292" y="764760"/>
            <a:ext cx="7023415" cy="533259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827584" y="573325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INCA, 2019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940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337</Words>
  <Application>Microsoft Office PowerPoint</Application>
  <PresentationFormat>Apresentação na tela (4:3)</PresentationFormat>
  <Paragraphs>97</Paragraphs>
  <Slides>26</Slides>
  <Notes>16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3" baseType="lpstr">
      <vt:lpstr>MS PGothic</vt:lpstr>
      <vt:lpstr>Arial</vt:lpstr>
      <vt:lpstr>Calibri</vt:lpstr>
      <vt:lpstr>Tahoma</vt:lpstr>
      <vt:lpstr>Times New Roman</vt:lpstr>
      <vt:lpstr>Trebuchet MS</vt:lpstr>
      <vt:lpstr>Tema do Office</vt:lpstr>
      <vt:lpstr>Apresentação do PowerPoint</vt:lpstr>
      <vt:lpstr>DHAA NA PRÁTICA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CÂNCER</vt:lpstr>
      <vt:lpstr>Apresentação do PowerPoint</vt:lpstr>
      <vt:lpstr>GUIA ALIMENTAR PARA A POPULAÇÃO BRASILEIRA</vt:lpstr>
      <vt:lpstr>Apresentação do PowerPoint</vt:lpstr>
      <vt:lpstr>Apresentação do PowerPoint</vt:lpstr>
      <vt:lpstr>PASSO 1</vt:lpstr>
      <vt:lpstr>PASSO 2</vt:lpstr>
      <vt:lpstr>PASSO 3</vt:lpstr>
      <vt:lpstr>PASSO 4</vt:lpstr>
      <vt:lpstr>PASSO 5</vt:lpstr>
      <vt:lpstr>PASSO 6</vt:lpstr>
      <vt:lpstr>PASSO 7</vt:lpstr>
      <vt:lpstr>PASSO 8</vt:lpstr>
      <vt:lpstr>PASSO 9</vt:lpstr>
      <vt:lpstr>PASSO 10</vt:lpstr>
      <vt:lpstr>Recomendações adicionais</vt:lpstr>
      <vt:lpstr>Apresentação do PowerPoint</vt:lpstr>
      <vt:lpstr>Apresentação do PowerPoint</vt:lpstr>
      <vt:lpstr>Apresentação do PowerPoint</vt:lpstr>
    </vt:vector>
  </TitlesOfParts>
  <Company>SEFAZ-MS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Oficina Programa Saúde na Escola - PSE</dc:title>
  <dc:creator>Grayce Moreira Marques</dc:creator>
  <cp:lastModifiedBy>Anderson Holsbach</cp:lastModifiedBy>
  <cp:revision>56</cp:revision>
  <dcterms:created xsi:type="dcterms:W3CDTF">2018-04-20T14:11:30Z</dcterms:created>
  <dcterms:modified xsi:type="dcterms:W3CDTF">2019-10-04T02:01:24Z</dcterms:modified>
</cp:coreProperties>
</file>